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7" r:id="rId6"/>
    <p:sldId id="294" r:id="rId7"/>
    <p:sldId id="302" r:id="rId8"/>
    <p:sldId id="278" r:id="rId9"/>
    <p:sldId id="295" r:id="rId10"/>
    <p:sldId id="300" r:id="rId11"/>
    <p:sldId id="301" r:id="rId12"/>
    <p:sldId id="296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1" r:id="rId21"/>
    <p:sldId id="310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289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E7E2"/>
    <a:srgbClr val="288C8C"/>
    <a:srgbClr val="008C8C"/>
    <a:srgbClr val="00B4B0"/>
    <a:srgbClr val="286464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themeOverride" Target="../theme/themeOverride3.xml"/><Relationship Id="rId4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Аммонийный азот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384198594502484"/>
          <c:y val="0.11474388368187023"/>
          <c:w val="0.82974842194312493"/>
          <c:h val="0.70722115506731009"/>
        </c:manualLayout>
      </c:layout>
      <c:barChart>
        <c:barDir val="col"/>
        <c:grouping val="clustered"/>
        <c:varyColors val="0"/>
        <c:ser>
          <c:idx val="2"/>
          <c:order val="0"/>
          <c:invertIfNegative val="0"/>
          <c:val>
            <c:numRef>
              <c:f>книга!$C$4:$C$17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0-3395-49F9-95FA-22790C50F64B}"/>
            </c:ext>
          </c:extLst>
        </c:ser>
        <c:ser>
          <c:idx val="3"/>
          <c:order val="1"/>
          <c:invertIfNegative val="0"/>
          <c:val>
            <c:numRef>
              <c:f>книга!$D$4:$D$17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1-3395-49F9-95FA-22790C50F64B}"/>
            </c:ext>
          </c:extLst>
        </c:ser>
        <c:ser>
          <c:idx val="7"/>
          <c:order val="2"/>
          <c:spPr>
            <a:solidFill>
              <a:srgbClr val="33CC3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книга!$H$4:$H$17</c:f>
              <c:numCache>
                <c:formatCode>General</c:formatCode>
                <c:ptCount val="14"/>
                <c:pt idx="0">
                  <c:v>23.1</c:v>
                </c:pt>
                <c:pt idx="1">
                  <c:v>25.1</c:v>
                </c:pt>
                <c:pt idx="2">
                  <c:v>22.4</c:v>
                </c:pt>
                <c:pt idx="3">
                  <c:v>19.3</c:v>
                </c:pt>
                <c:pt idx="4">
                  <c:v>23.2</c:v>
                </c:pt>
                <c:pt idx="5">
                  <c:v>19.399999999999999</c:v>
                </c:pt>
                <c:pt idx="6">
                  <c:v>19.399999999999999</c:v>
                </c:pt>
                <c:pt idx="7">
                  <c:v>18.399999999999999</c:v>
                </c:pt>
                <c:pt idx="8">
                  <c:v>20.9</c:v>
                </c:pt>
                <c:pt idx="9">
                  <c:v>19.899999999999999</c:v>
                </c:pt>
                <c:pt idx="10">
                  <c:v>21.9</c:v>
                </c:pt>
                <c:pt idx="11">
                  <c:v>27.4</c:v>
                </c:pt>
                <c:pt idx="12">
                  <c:v>25</c:v>
                </c:pt>
                <c:pt idx="1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95-49F9-95FA-22790C50F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0"/>
        <c:axId val="65457536"/>
        <c:axId val="65459712"/>
      </c:barChart>
      <c:catAx>
        <c:axId val="65457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сутки</a:t>
                </a:r>
              </a:p>
            </c:rich>
          </c:tx>
          <c:layout>
            <c:manualLayout>
              <c:xMode val="edge"/>
              <c:yMode val="edge"/>
              <c:x val="0.88478722804277565"/>
              <c:y val="0.8912746856743714"/>
            </c:manualLayout>
          </c:layout>
          <c:overlay val="0"/>
        </c:title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65459712"/>
        <c:crosses val="autoZero"/>
        <c:auto val="1"/>
        <c:lblAlgn val="ctr"/>
        <c:lblOffset val="100"/>
        <c:noMultiLvlLbl val="0"/>
      </c:catAx>
      <c:valAx>
        <c:axId val="65459712"/>
        <c:scaling>
          <c:orientation val="minMax"/>
        </c:scaling>
        <c:delete val="0"/>
        <c:axPos val="l"/>
        <c:majorGridlines>
          <c:spPr>
            <a:ln w="6350"/>
          </c:spPr>
        </c:majorGridlines>
        <c:title>
          <c:tx>
            <c:rich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концентрация</a:t>
                </a:r>
                <a:r>
                  <a:rPr lang="ru-RU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N-NH</a:t>
                </a:r>
                <a:r>
                  <a:rPr lang="en-US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мг/л</a:t>
                </a:r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654575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110007885123281"/>
          <c:y val="5.3571738556827016E-2"/>
          <c:w val="0.75222440944881885"/>
          <c:h val="0.74915135608048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Figs1!$C$3</c:f>
              <c:strCache>
                <c:ptCount val="1"/>
                <c:pt idx="0">
                  <c:v>V20oC/VToC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 w="9525" cap="flat" cmpd="sng" algn="ctr">
              <a:solidFill>
                <a:sysClr val="windowText" lastClr="00000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Figs1!$B$4:$B$10</c:f>
              <c:numCache>
                <c:formatCode>General</c:formatCode>
                <c:ptCount val="7"/>
                <c:pt idx="0">
                  <c:v>12</c:v>
                </c:pt>
                <c:pt idx="1">
                  <c:v>14</c:v>
                </c:pt>
                <c:pt idx="2">
                  <c:v>16</c:v>
                </c:pt>
                <c:pt idx="3">
                  <c:v>18</c:v>
                </c:pt>
                <c:pt idx="4">
                  <c:v>20</c:v>
                </c:pt>
                <c:pt idx="5">
                  <c:v>22</c:v>
                </c:pt>
                <c:pt idx="6">
                  <c:v>24</c:v>
                </c:pt>
              </c:numCache>
            </c:numRef>
          </c:cat>
          <c:val>
            <c:numRef>
              <c:f>Figs1!$C$4:$C$10</c:f>
              <c:numCache>
                <c:formatCode>General</c:formatCode>
                <c:ptCount val="7"/>
                <c:pt idx="0">
                  <c:v>1.6347826086956523</c:v>
                </c:pt>
                <c:pt idx="1">
                  <c:v>1.4608695652173913</c:v>
                </c:pt>
                <c:pt idx="2">
                  <c:v>1.2956521739130435</c:v>
                </c:pt>
                <c:pt idx="3">
                  <c:v>1.1304347826086956</c:v>
                </c:pt>
                <c:pt idx="4">
                  <c:v>1</c:v>
                </c:pt>
                <c:pt idx="5">
                  <c:v>0.88695652173913042</c:v>
                </c:pt>
                <c:pt idx="6">
                  <c:v>0.81739130434782614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A-407A-B877-68BF90C0F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808448"/>
        <c:axId val="148810368"/>
      </c:barChart>
      <c:catAx>
        <c:axId val="148808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>
                    <a:solidFill>
                      <a:schemeClr val="tx1"/>
                    </a:solidFill>
                    <a:latin typeface="+mn-lt"/>
                  </a:rPr>
                  <a:t>Температура сточных воД,</a:t>
                </a:r>
                <a:r>
                  <a:rPr lang="ru-RU" sz="1100" baseline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ru-RU" sz="1100" baseline="30000">
                    <a:solidFill>
                      <a:schemeClr val="tx1"/>
                    </a:solidFill>
                    <a:latin typeface="+mn-lt"/>
                  </a:rPr>
                  <a:t>о</a:t>
                </a:r>
                <a:r>
                  <a:rPr lang="ru-RU" sz="1100" baseline="0">
                    <a:solidFill>
                      <a:schemeClr val="tx1"/>
                    </a:solidFill>
                    <a:latin typeface="+mn-lt"/>
                  </a:rPr>
                  <a:t>С</a:t>
                </a:r>
                <a:endParaRPr lang="en-US" sz="1100">
                  <a:solidFill>
                    <a:schemeClr val="tx1"/>
                  </a:solidFill>
                  <a:latin typeface="+mn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810368"/>
        <c:crossesAt val="0"/>
        <c:auto val="1"/>
        <c:lblAlgn val="ctr"/>
        <c:lblOffset val="100"/>
        <c:noMultiLvlLbl val="0"/>
      </c:catAx>
      <c:valAx>
        <c:axId val="14881036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chemeClr val="tx1"/>
                    </a:solidFill>
                    <a:latin typeface="+mn-lt"/>
                  </a:rPr>
                  <a:t>Vt</a:t>
                </a:r>
                <a:r>
                  <a:rPr lang="en-US" sz="1100" baseline="30000">
                    <a:solidFill>
                      <a:schemeClr val="tx1"/>
                    </a:solidFill>
                    <a:latin typeface="+mn-lt"/>
                  </a:rPr>
                  <a:t>o</a:t>
                </a:r>
                <a:r>
                  <a:rPr lang="en-US" sz="1100">
                    <a:solidFill>
                      <a:schemeClr val="tx1"/>
                    </a:solidFill>
                    <a:latin typeface="+mn-lt"/>
                  </a:rPr>
                  <a:t>C/V20</a:t>
                </a:r>
                <a:r>
                  <a:rPr lang="en-US" sz="1100" baseline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1100" baseline="30000">
                    <a:solidFill>
                      <a:schemeClr val="tx1"/>
                    </a:solidFill>
                    <a:latin typeface="+mn-lt"/>
                  </a:rPr>
                  <a:t>o</a:t>
                </a:r>
                <a:r>
                  <a:rPr lang="en-US" sz="1100" baseline="0">
                    <a:solidFill>
                      <a:schemeClr val="tx1"/>
                    </a:solidFill>
                    <a:latin typeface="+mn-lt"/>
                  </a:rPr>
                  <a:t>C</a:t>
                </a:r>
                <a:endParaRPr lang="en-US" sz="1100">
                  <a:solidFill>
                    <a:schemeClr val="tx1"/>
                  </a:solidFill>
                  <a:latin typeface="+mn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80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90"/>
      <c:depthPercent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707988980716257E-2"/>
          <c:y val="3.4665670319169182E-3"/>
          <c:w val="0.86997366651482611"/>
          <c:h val="0.86683371228799255"/>
        </c:manualLayout>
      </c:layout>
      <c:pie3DChart>
        <c:varyColors val="1"/>
        <c:ser>
          <c:idx val="1"/>
          <c:order val="0"/>
          <c:tx>
            <c:strRef>
              <c:f>'ВВ поступающие'!$C$5</c:f>
              <c:strCache>
                <c:ptCount val="1"/>
                <c:pt idx="0">
                  <c:v>Аэрация</c:v>
                </c:pt>
              </c:strCache>
            </c:strRef>
          </c:tx>
          <c:spPr>
            <a:ln w="19050">
              <a:noFill/>
            </a:ln>
          </c:spPr>
          <c:explosion val="20"/>
          <c:dPt>
            <c:idx val="0"/>
            <c:bubble3D val="0"/>
            <c:spPr>
              <a:blipFill dpi="0" rotWithShape="1">
                <a:blip xmlns:r="http://schemas.openxmlformats.org/officeDocument/2006/relationships" r:embed="rId2">
                  <a:alphaModFix amt="78000"/>
                </a:blip>
                <a:srcRect/>
                <a:tile tx="0" ty="0" sx="100000" sy="100000" flip="none" algn="tl"/>
              </a:blip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8A99-4ACB-8AE2-55E3846D3F93}"/>
              </c:ext>
            </c:extLst>
          </c:dPt>
          <c:dPt>
            <c:idx val="1"/>
            <c:bubble3D val="0"/>
            <c:spPr>
              <a:pattFill prst="zigZag">
                <a:fgClr>
                  <a:srgbClr val="9BBB59">
                    <a:lumMod val="50000"/>
                  </a:srgbClr>
                </a:fgClr>
                <a:bgClr>
                  <a:srgbClr val="9BBB59">
                    <a:lumMod val="75000"/>
                  </a:srgbClr>
                </a:bgClr>
              </a:patt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8A99-4ACB-8AE2-55E3846D3F93}"/>
              </c:ext>
            </c:extLst>
          </c:dPt>
          <c:dPt>
            <c:idx val="2"/>
            <c:bubble3D val="0"/>
            <c:spPr>
              <a:pattFill prst="lgConfetti">
                <a:fgClr>
                  <a:srgbClr val="339966"/>
                </a:fgClr>
                <a:bgClr>
                  <a:srgbClr val="4BACC6">
                    <a:lumMod val="50000"/>
                  </a:srgbClr>
                </a:bgClr>
              </a:patt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5-8A99-4ACB-8AE2-55E3846D3F93}"/>
              </c:ext>
            </c:extLst>
          </c:dPt>
          <c:dPt>
            <c:idx val="3"/>
            <c:bubble3D val="0"/>
            <c:spPr>
              <a:pattFill prst="weave">
                <a:fgClr>
                  <a:srgbClr val="F79646">
                    <a:lumMod val="50000"/>
                  </a:srgbClr>
                </a:fgClr>
                <a:bgClr>
                  <a:srgbClr val="F79646">
                    <a:lumMod val="75000"/>
                  </a:srgbClr>
                </a:bgClr>
              </a:patt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7-8A99-4ACB-8AE2-55E3846D3F93}"/>
              </c:ext>
            </c:extLst>
          </c:dPt>
          <c:dPt>
            <c:idx val="4"/>
            <c:bubble3D val="0"/>
            <c:spPr>
              <a:solidFill>
                <a:srgbClr val="F79646">
                  <a:lumMod val="50000"/>
                </a:srgb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9-8A99-4ACB-8AE2-55E3846D3F93}"/>
              </c:ext>
            </c:extLst>
          </c:dPt>
          <c:dPt>
            <c:idx val="5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B-8A99-4ACB-8AE2-55E3846D3F93}"/>
              </c:ext>
            </c:extLst>
          </c:dPt>
          <c:dPt>
            <c:idx val="6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D-8A99-4ACB-8AE2-55E3846D3F93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F-8A99-4ACB-8AE2-55E3846D3F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ysClr val="windowText" lastClr="000000"/>
                        </a:solidFill>
                        <a:latin typeface="Arial Black" panose="020B0A04020102020204" pitchFamily="34" charset="0"/>
                      </a:rPr>
                      <a:t>54,1%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A99-4ACB-8AE2-55E3846D3F93}"/>
                </c:ext>
              </c:extLst>
            </c:dLbl>
            <c:dLbl>
              <c:idx val="1"/>
              <c:layout>
                <c:manualLayout>
                  <c:x val="8.0482766100518424E-2"/>
                  <c:y val="3.3493591078892916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0,5%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A99-4ACB-8AE2-55E3846D3F9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14,3%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A99-4ACB-8AE2-55E3846D3F9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14,2%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A99-4ACB-8AE2-55E3846D3F93}"/>
                </c:ext>
              </c:extLst>
            </c:dLbl>
            <c:dLbl>
              <c:idx val="4"/>
              <c:layout>
                <c:manualLayout>
                  <c:x val="-6.7739615192729002E-2"/>
                  <c:y val="2.657862211667986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3,9%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A99-4ACB-8AE2-55E3846D3F9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>
                        <a:latin typeface="Arial Black" panose="020B0A04020102020204" pitchFamily="34" charset="0"/>
                      </a:rPr>
                      <a:t>1,4%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8A99-4ACB-8AE2-55E3846D3F9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>
                        <a:latin typeface="Arial Black" panose="020B0A04020102020204" pitchFamily="34" charset="0"/>
                      </a:rPr>
                      <a:t>3,2%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8A99-4ACB-8AE2-55E3846D3F93}"/>
                </c:ext>
              </c:extLst>
            </c:dLbl>
            <c:dLbl>
              <c:idx val="7"/>
              <c:layout>
                <c:manualLayout>
                  <c:x val="-0.10825899655105095"/>
                  <c:y val="1.092724520546042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8,1%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8A99-4ACB-8AE2-55E3846D3F93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'ВВ поступающие'!$C$5:$D$12</c:f>
              <c:multiLvlStrCache>
                <c:ptCount val="8"/>
                <c:lvl>
                  <c:pt idx="0">
                    <c:v>54,1%</c:v>
                  </c:pt>
                  <c:pt idx="1">
                    <c:v>0,5%</c:v>
                  </c:pt>
                  <c:pt idx="2">
                    <c:v>14,3%</c:v>
                  </c:pt>
                  <c:pt idx="3">
                    <c:v>14,2%</c:v>
                  </c:pt>
                  <c:pt idx="4">
                    <c:v>3,9%</c:v>
                  </c:pt>
                  <c:pt idx="5">
                    <c:v>1,4%</c:v>
                  </c:pt>
                  <c:pt idx="6">
                    <c:v>3,2%</c:v>
                  </c:pt>
                  <c:pt idx="7">
                    <c:v>8,1%</c:v>
                  </c:pt>
                </c:lvl>
                <c:lvl>
                  <c:pt idx="0">
                    <c:v>Аэрация</c:v>
                  </c:pt>
                  <c:pt idx="1">
                    <c:v>Перекачивание возвратного активного ила</c:v>
                  </c:pt>
                  <c:pt idx="2">
                    <c:v>Перекачивание  и перемешивание иловой смеси</c:v>
                  </c:pt>
                  <c:pt idx="3">
                    <c:v>Анаэробное сбраживание</c:v>
                  </c:pt>
                  <c:pt idx="4">
                    <c:v>Ленточный пресс</c:v>
                  </c:pt>
                  <c:pt idx="5">
                    <c:v>Мехочистка</c:v>
                  </c:pt>
                  <c:pt idx="6">
                    <c:v>Осветление</c:v>
                  </c:pt>
                  <c:pt idx="7">
                    <c:v>Другое</c:v>
                  </c:pt>
                </c:lvl>
              </c:multiLvlStrCache>
            </c:multiLvlStrRef>
          </c:cat>
          <c:val>
            <c:numRef>
              <c:f>'ВВ поступающие'!$D$5:$D$12</c:f>
              <c:numCache>
                <c:formatCode>0.0%</c:formatCode>
                <c:ptCount val="8"/>
                <c:pt idx="0">
                  <c:v>0.54100000000000004</c:v>
                </c:pt>
                <c:pt idx="1">
                  <c:v>5.0000000000000001E-3</c:v>
                </c:pt>
                <c:pt idx="2">
                  <c:v>0.14299999999999999</c:v>
                </c:pt>
                <c:pt idx="3">
                  <c:v>0.14199999999999999</c:v>
                </c:pt>
                <c:pt idx="4">
                  <c:v>3.9E-2</c:v>
                </c:pt>
                <c:pt idx="5">
                  <c:v>1.4E-2</c:v>
                </c:pt>
                <c:pt idx="6">
                  <c:v>3.2000000000000001E-2</c:v>
                </c:pt>
                <c:pt idx="7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A99-4ACB-8AE2-55E3846D3F9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0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baseline="0"/>
            </a:pPr>
            <a:endParaRPr lang="ru-RU"/>
          </a:p>
        </c:txPr>
      </c:legendEntry>
      <c:layout>
        <c:manualLayout>
          <c:xMode val="edge"/>
          <c:yMode val="edge"/>
          <c:x val="0"/>
          <c:y val="0.68087711258314931"/>
          <c:w val="0.99895065182967835"/>
          <c:h val="0.31912278825439638"/>
        </c:manualLayout>
      </c:layout>
      <c:overlay val="0"/>
      <c:spPr>
        <a:noFill/>
      </c:spPr>
    </c:legend>
    <c:plotVisOnly val="1"/>
    <c:dispBlanksAs val="gap"/>
    <c:showDLblsOverMax val="0"/>
  </c:chart>
  <c:spPr>
    <a:ln>
      <a:noFill/>
    </a:ln>
  </c:sp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876985549994197E-2"/>
          <c:y val="3.8568266067072379E-2"/>
          <c:w val="0.89556548219934051"/>
          <c:h val="0.7651328848794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Лист1!$A$12</c:f>
              <c:strCache>
                <c:ptCount val="1"/>
                <c:pt idx="0">
                  <c:v>qo, aerob,  мг/л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7323-408F-B54C-115BA944EFB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7323-408F-B54C-115BA944EFB5}"/>
              </c:ext>
            </c:extLst>
          </c:dPt>
          <c:cat>
            <c:strRef>
              <c:f>Лист1!$B$11:$D$11</c:f>
              <c:strCache>
                <c:ptCount val="3"/>
                <c:pt idx="0">
                  <c:v>окисление органических соединений</c:v>
                </c:pt>
                <c:pt idx="1">
                  <c:v>окисление органических соединений+нитрификация</c:v>
                </c:pt>
                <c:pt idx="2">
                  <c:v>окисление органических соединений+ нитрификация+денитрификация</c:v>
                </c:pt>
              </c:strCache>
            </c:strRef>
          </c:cat>
          <c:val>
            <c:numRef>
              <c:f>Лист1!$B$12:$D$12</c:f>
              <c:numCache>
                <c:formatCode>General</c:formatCode>
                <c:ptCount val="3"/>
                <c:pt idx="0">
                  <c:v>249.70000000000002</c:v>
                </c:pt>
                <c:pt idx="1">
                  <c:v>420.93000000000006</c:v>
                </c:pt>
                <c:pt idx="2">
                  <c:v>325.12700000000007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23-408F-B54C-115BA944E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860416"/>
        <c:axId val="204149504"/>
      </c:barChart>
      <c:catAx>
        <c:axId val="20486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204149504"/>
        <c:crosses val="autoZero"/>
        <c:auto val="0"/>
        <c:lblAlgn val="ctr"/>
        <c:lblOffset val="100"/>
        <c:noMultiLvlLbl val="0"/>
      </c:catAx>
      <c:valAx>
        <c:axId val="204149504"/>
        <c:scaling>
          <c:orientation val="minMax"/>
          <c:max val="5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2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мг</a:t>
                </a: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</a:t>
                </a:r>
              </a:p>
            </c:rich>
          </c:tx>
          <c:layout>
            <c:manualLayout>
              <c:xMode val="edge"/>
              <c:yMode val="edge"/>
              <c:x val="6.5658886930346103E-5"/>
              <c:y val="0.270162949587200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204860416"/>
        <c:crosses val="autoZero"/>
        <c:crossBetween val="between"/>
        <c:majorUnit val="10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876985549994197E-2"/>
          <c:y val="3.8568266067072379E-2"/>
          <c:w val="0.89556548219934051"/>
          <c:h val="0.765132884879456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860416"/>
        <c:axId val="204149504"/>
      </c:barChart>
      <c:catAx>
        <c:axId val="20486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204149504"/>
        <c:crosses val="autoZero"/>
        <c:auto val="0"/>
        <c:lblAlgn val="ctr"/>
        <c:lblOffset val="100"/>
        <c:noMultiLvlLbl val="0"/>
      </c:catAx>
      <c:valAx>
        <c:axId val="204149504"/>
        <c:scaling>
          <c:orientation val="minMax"/>
          <c:max val="5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2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мг</a:t>
                </a: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</a:t>
                </a:r>
              </a:p>
            </c:rich>
          </c:tx>
          <c:layout>
            <c:manualLayout>
              <c:xMode val="edge"/>
              <c:yMode val="edge"/>
              <c:x val="6.5658886930346103E-5"/>
              <c:y val="0.270162949587200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204860416"/>
        <c:crosses val="autoZero"/>
        <c:crossBetween val="between"/>
        <c:majorUnit val="10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0.47299</cdr:x>
      <cdr:y>0.13231</cdr:y>
    </cdr:from>
    <cdr:to>
      <cdr:x>0.66499</cdr:x>
      <cdr:y>0.35707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418194" y="304876"/>
          <a:ext cx="981623" cy="51789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отсекаемые значения</a:t>
          </a:r>
        </a:p>
      </cdr:txBody>
    </cdr:sp>
  </cdr:relSizeAnchor>
  <cdr:relSizeAnchor xmlns:cdr="http://schemas.openxmlformats.org/drawingml/2006/chartDrawing">
    <cdr:from>
      <cdr:x>0.80871</cdr:x>
      <cdr:y>0.15499</cdr:y>
    </cdr:from>
    <cdr:to>
      <cdr:x>0.86497</cdr:x>
      <cdr:y>0.26929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4657709" y="390525"/>
          <a:ext cx="324026" cy="288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0.5871</cdr:x>
      <cdr:y>0.20791</cdr:y>
    </cdr:from>
    <cdr:to>
      <cdr:x>0.80871</cdr:x>
      <cdr:y>0.21214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A15BC53F-497D-437F-8935-C4689D4D377C}"/>
            </a:ext>
          </a:extLst>
        </cdr:cNvPr>
        <cdr:cNvCxnSpPr>
          <a:endCxn xmlns:a="http://schemas.openxmlformats.org/drawingml/2006/main" id="3" idx="2"/>
        </cdr:cNvCxnSpPr>
      </cdr:nvCxnSpPr>
      <cdr:spPr>
        <a:xfrm xmlns:a="http://schemas.openxmlformats.org/drawingml/2006/main">
          <a:off x="3381373" y="523867"/>
          <a:ext cx="1276336" cy="1065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0.21664</cdr:x>
      <cdr:y>0.20413</cdr:y>
    </cdr:from>
    <cdr:to>
      <cdr:x>0.2729</cdr:x>
      <cdr:y>0.31843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247755" y="514342"/>
          <a:ext cx="324026" cy="28799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0.2729</cdr:x>
      <cdr:y>0.21925</cdr:y>
    </cdr:from>
    <cdr:to>
      <cdr:x>0.50606</cdr:x>
      <cdr:y>0.26128</cdr:y>
    </cdr:to>
    <cdr:cxnSp macro="">
      <cdr:nvCxnSpPr>
        <cdr:cNvPr id="10" name="Прямая со стрелкой 9">
          <a:extLst xmlns:a="http://schemas.openxmlformats.org/drawingml/2006/main">
            <a:ext uri="{FF2B5EF4-FFF2-40B4-BE49-F238E27FC236}">
              <a16:creationId xmlns:a16="http://schemas.microsoft.com/office/drawing/2014/main" id="{8D3C96FE-BBDE-48ED-A314-DD9F5DB4EAAE}"/>
            </a:ext>
          </a:extLst>
        </cdr:cNvPr>
        <cdr:cNvCxnSpPr>
          <a:endCxn xmlns:a="http://schemas.openxmlformats.org/drawingml/2006/main" id="8" idx="6"/>
        </cdr:cNvCxnSpPr>
      </cdr:nvCxnSpPr>
      <cdr:spPr>
        <a:xfrm xmlns:a="http://schemas.openxmlformats.org/drawingml/2006/main" flipH="1">
          <a:off x="1571781" y="552440"/>
          <a:ext cx="1342846" cy="10590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0.81582</cdr:x>
      <cdr:y>0</cdr:y>
    </cdr:from>
    <cdr:to>
      <cdr:x>1</cdr:x>
      <cdr:y>0.18199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4170919" y="0"/>
          <a:ext cx="941649" cy="41935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расчетное значение</a:t>
          </a:r>
        </a:p>
      </cdr:txBody>
    </cdr:sp>
  </cdr:relSizeAnchor>
  <cdr:relSizeAnchor xmlns:cdr="http://schemas.openxmlformats.org/drawingml/2006/chartDrawing">
    <cdr:from>
      <cdr:x>0.90794</cdr:x>
      <cdr:y>0.08317</cdr:y>
    </cdr:from>
    <cdr:to>
      <cdr:x>0.92944</cdr:x>
      <cdr:y>0.22681</cdr:y>
    </cdr:to>
    <cdr:cxnSp macro="">
      <cdr:nvCxnSpPr>
        <cdr:cNvPr id="15" name="Прямая со стрелкой 14">
          <a:extLst xmlns:a="http://schemas.openxmlformats.org/drawingml/2006/main">
            <a:ext uri="{FF2B5EF4-FFF2-40B4-BE49-F238E27FC236}">
              <a16:creationId xmlns:a16="http://schemas.microsoft.com/office/drawing/2014/main" id="{B6EA961C-6CA6-4974-BDEE-C6C238346ED9}"/>
            </a:ext>
          </a:extLst>
        </cdr:cNvPr>
        <cdr:cNvCxnSpPr/>
      </cdr:nvCxnSpPr>
      <cdr:spPr>
        <a:xfrm xmlns:a="http://schemas.openxmlformats.org/drawingml/2006/main" flipH="1">
          <a:off x="5229225" y="209550"/>
          <a:ext cx="123825" cy="36195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3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6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1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8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2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0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6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5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42BC3-1F63-47A5-B284-5D9C202469D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7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~%D0%BA%D0%BD%D0%B8%D0%B3%D0%B8/%D0%9E%D1%85%D1%80%D0%B0%D0%BD%D0%B0%20%D1%82%D1%80%D1%83%D0%B4%D0%B0/%D0%90%D0%B2%D0%B0%D1%80%D0%B8%D1%8F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emf"/><Relationship Id="rId4" Type="http://schemas.openxmlformats.org/officeDocument/2006/relationships/chart" Target="../charts/char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6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emf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109" y="81133"/>
            <a:ext cx="12192000" cy="298829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>
              <a:solidFill>
                <a:srgbClr val="FF6600"/>
              </a:solidFill>
              <a:latin typeface="Arial Black" panose="020B0A04020102020204" pitchFamily="34" charset="0"/>
              <a:cs typeface="Tahoma" panose="020B0604030504040204" pitchFamily="34" charset="0"/>
            </a:endParaRPr>
          </a:p>
          <a:p>
            <a:pPr algn="ctr"/>
            <a:endParaRPr lang="ru-RU" sz="4400" b="1" dirty="0">
              <a:solidFill>
                <a:srgbClr val="FF6600"/>
              </a:solidFill>
              <a:latin typeface="Arial Black" panose="020B0A0402010202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600" b="1" dirty="0">
                <a:solidFill>
                  <a:srgbClr val="FF66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Эффективная эксплуатация </a:t>
            </a:r>
          </a:p>
          <a:p>
            <a:pPr algn="ctr"/>
            <a:r>
              <a:rPr lang="ru-RU" sz="3600" b="1" dirty="0">
                <a:solidFill>
                  <a:srgbClr val="FF66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канализационных очистных сооружений</a:t>
            </a:r>
          </a:p>
          <a:p>
            <a:endParaRPr lang="ru-RU" sz="32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575955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024744" y="4599408"/>
            <a:ext cx="531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Харькина О. В., к.т.н.,</a:t>
            </a:r>
          </a:p>
          <a:p>
            <a:r>
              <a:rPr lang="ru-RU" sz="11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секции Отведение и очистка сточных вод ЭТС РАВВ, член группы оценки проектов соответствия НДТ при Минстрое РФ</a:t>
            </a:r>
            <a:endParaRPr lang="ru-RU" sz="11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1" y="3624062"/>
            <a:ext cx="1646063" cy="16216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8C118C-28E9-85AC-32D6-1A3D33BA6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05" y="5712977"/>
            <a:ext cx="270604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13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817796" y="143256"/>
            <a:ext cx="1137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Корректный технологический режим эксплуатации</a:t>
            </a:r>
            <a:endParaRPr lang="ru-RU" b="1" dirty="0">
              <a:solidFill>
                <a:srgbClr val="FF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85184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204821E-74BE-836E-1EE0-E7699E9F78C3}"/>
              </a:ext>
            </a:extLst>
          </p:cNvPr>
          <p:cNvSpPr txBox="1">
            <a:spLocks/>
          </p:cNvSpPr>
          <p:nvPr/>
        </p:nvSpPr>
        <p:spPr>
          <a:xfrm>
            <a:off x="2210590" y="491012"/>
            <a:ext cx="792011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Нитрификация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708870E-975E-3891-AF8A-BFF1D48B3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645" y="952677"/>
            <a:ext cx="6086475" cy="4791075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2BA8919A-58E5-DBA9-5486-6EDBE7BE1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0" y="937445"/>
            <a:ext cx="5664591" cy="592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1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817796" y="143256"/>
            <a:ext cx="1137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Корректный технологический режим эксплуатации</a:t>
            </a:r>
            <a:endParaRPr lang="ru-RU" b="1" dirty="0">
              <a:solidFill>
                <a:srgbClr val="FF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85184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204821E-74BE-836E-1EE0-E7699E9F78C3}"/>
              </a:ext>
            </a:extLst>
          </p:cNvPr>
          <p:cNvSpPr txBox="1">
            <a:spLocks/>
          </p:cNvSpPr>
          <p:nvPr/>
        </p:nvSpPr>
        <p:spPr>
          <a:xfrm>
            <a:off x="2210590" y="491012"/>
            <a:ext cx="792011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Денитрификация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B1016CC-68E9-DF28-397B-4A9CDB4D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52" y="1513021"/>
            <a:ext cx="9081694" cy="99448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45537C23-1E7F-320D-5231-0BA5A6485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82" y="3018849"/>
            <a:ext cx="9343421" cy="32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4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817796" y="143256"/>
            <a:ext cx="1137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Корректный технологический режим эксплуатации</a:t>
            </a:r>
            <a:endParaRPr lang="ru-RU" b="1" dirty="0">
              <a:solidFill>
                <a:srgbClr val="FF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85184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204821E-74BE-836E-1EE0-E7699E9F78C3}"/>
              </a:ext>
            </a:extLst>
          </p:cNvPr>
          <p:cNvSpPr txBox="1">
            <a:spLocks/>
          </p:cNvSpPr>
          <p:nvPr/>
        </p:nvSpPr>
        <p:spPr>
          <a:xfrm>
            <a:off x="2210590" y="491012"/>
            <a:ext cx="792011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Денитрификация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984783A7-A732-5057-8E3F-327E47340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55" y="908251"/>
            <a:ext cx="4896629" cy="2750288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BDF3A630-34A0-F734-117C-9F5BE8C86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530" y="959438"/>
            <a:ext cx="4896628" cy="2290504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53388F95-4F40-7C56-8035-154DC6610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74" y="4140310"/>
            <a:ext cx="4821355" cy="2562262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812F7A59-17EE-FD9F-5D54-BE9ADB7520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5184" y="4388952"/>
            <a:ext cx="4652535" cy="2351645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42B3A903-9994-9D24-D42B-40DB37B38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3402" y="3215482"/>
            <a:ext cx="5791278" cy="9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1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817796" y="143256"/>
            <a:ext cx="1137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Корректный технологический режим эксплуатации</a:t>
            </a:r>
            <a:endParaRPr lang="ru-RU" b="1" dirty="0">
              <a:solidFill>
                <a:srgbClr val="FF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85184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204821E-74BE-836E-1EE0-E7699E9F78C3}"/>
              </a:ext>
            </a:extLst>
          </p:cNvPr>
          <p:cNvSpPr txBox="1">
            <a:spLocks/>
          </p:cNvSpPr>
          <p:nvPr/>
        </p:nvSpPr>
        <p:spPr>
          <a:xfrm>
            <a:off x="2210590" y="491012"/>
            <a:ext cx="792011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Денитрификация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4F007572-DBBC-3725-018E-CF6EE87A1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521" y="1426110"/>
            <a:ext cx="8168182" cy="528715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E8D5F23-E875-F86C-1215-55353560A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582" y="1248444"/>
            <a:ext cx="716050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5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153698" y="107584"/>
            <a:ext cx="1038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Проблемы эксплуатации сооружений биологической очистки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 их решения</a:t>
            </a:r>
          </a:p>
          <a:p>
            <a:pPr algn="ctr"/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Пенообразование и вспухание</a:t>
            </a:r>
            <a:endParaRPr lang="ru-RU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85184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FC8516D-8775-A2A3-9E41-B0AA73B8B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98" y="1307913"/>
            <a:ext cx="10133403" cy="40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39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153698" y="107584"/>
            <a:ext cx="1038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Проблемы эксплуатации сооружений биологической очистки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 их решения</a:t>
            </a:r>
          </a:p>
          <a:p>
            <a:pPr algn="ctr"/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Пенообразование и вспухание</a:t>
            </a:r>
            <a:endParaRPr lang="ru-RU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85184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957E904-F262-EB3B-65C3-46B76FD60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457" y="1431411"/>
            <a:ext cx="6247355" cy="539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6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153698" y="107584"/>
            <a:ext cx="1038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Проблемы эксплуатации сооружений биологической очистки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 их решения</a:t>
            </a:r>
          </a:p>
          <a:p>
            <a:pPr algn="ctr"/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Пенообразование и вспухание</a:t>
            </a:r>
            <a:endParaRPr lang="ru-RU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85184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9534C2F-A4B6-6090-A242-4A54F02B1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34" y="1381135"/>
            <a:ext cx="6195526" cy="1498557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0F706721-A074-6789-ADE0-BA8BB7DFD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6" y="3434825"/>
            <a:ext cx="6825782" cy="330772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65DB491-153B-0A90-09B1-FBFB58774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474" y="1629430"/>
            <a:ext cx="6195526" cy="1652800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5BE3AABC-9413-8FFA-F070-067FB7B0E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533" y="3367039"/>
            <a:ext cx="2904504" cy="27171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09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153698" y="107584"/>
            <a:ext cx="1038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Проблемы эксплуатации сооружений биологической очистки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 их решения</a:t>
            </a:r>
          </a:p>
          <a:p>
            <a:pPr algn="ctr"/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Пенообразование и вспухание</a:t>
            </a:r>
            <a:endParaRPr lang="ru-RU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85184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75357858-C4FE-EAED-F740-7026C8F6D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7913"/>
            <a:ext cx="7994178" cy="18738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A929A9F6-D63A-B2C7-AD9E-58861BF72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508" y="3181739"/>
            <a:ext cx="8175056" cy="839460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F49FF230-96FE-94E3-9F5F-2AE1E1028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37" y="4390689"/>
            <a:ext cx="8285681" cy="19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43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153698" y="107584"/>
            <a:ext cx="1038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Проблемы эксплуатации сооружений биологической очистки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 их решения</a:t>
            </a:r>
          </a:p>
          <a:p>
            <a:pPr algn="ctr"/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Недостаток биогенных элементов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БПК</a:t>
            </a:r>
            <a:r>
              <a:rPr lang="ru-RU" sz="18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85184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4E0E37C9-EDC1-28E5-5144-05ADE1D02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31" y="1552023"/>
            <a:ext cx="9371706" cy="50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78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153698" y="107584"/>
            <a:ext cx="1038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Проблемы эксплуатации сооружений биологической очистки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 их решения</a:t>
            </a:r>
          </a:p>
          <a:p>
            <a:pPr algn="ctr"/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Недостаток биогенных элементов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БПК</a:t>
            </a:r>
            <a:r>
              <a:rPr lang="ru-RU" sz="18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85184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8BF5C1D-E031-148A-12C5-F570B1816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57" y="1395636"/>
            <a:ext cx="8554970" cy="4061450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A6E52CE6-A511-0176-C549-848D92000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57" y="5510060"/>
            <a:ext cx="8554970" cy="135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1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415" y="5533264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81362" y="191023"/>
            <a:ext cx="8629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Причины реконструкции/нового строительства</a:t>
            </a:r>
          </a:p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канализационных очистных сооружений: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5415" y="5171776"/>
            <a:ext cx="11495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6600"/>
              </a:buClr>
            </a:pPr>
            <a:r>
              <a:rPr lang="ru-RU" sz="20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Требуемый результат </a:t>
            </a:r>
            <a:r>
              <a:rPr 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  <a:t>при любой из причин реконструкции/нового строительства:</a:t>
            </a:r>
          </a:p>
          <a:p>
            <a:pPr algn="ctr">
              <a:buClr>
                <a:srgbClr val="FF6600"/>
              </a:buClr>
            </a:pPr>
            <a:endParaRPr lang="ru-RU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rgbClr val="FF6600"/>
              </a:buClr>
            </a:pPr>
            <a:r>
              <a:rPr 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  <a:t>Стабильное обеспечение заданного качества очищенной воды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E8B634-F675-938E-24C1-32CE178DE9A6}"/>
              </a:ext>
            </a:extLst>
          </p:cNvPr>
          <p:cNvSpPr txBox="1"/>
          <p:nvPr/>
        </p:nvSpPr>
        <p:spPr>
          <a:xfrm>
            <a:off x="1278013" y="1880554"/>
            <a:ext cx="100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Физическое и функциональное устаревание существующих сооружений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91BA4-25B8-10D6-3BF8-56F25371C661}"/>
              </a:ext>
            </a:extLst>
          </p:cNvPr>
          <p:cNvSpPr txBox="1"/>
          <p:nvPr/>
        </p:nvSpPr>
        <p:spPr>
          <a:xfrm>
            <a:off x="1278013" y="2700920"/>
            <a:ext cx="962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Изменение расходов и качественных показателей поступающих сточных вод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5801B3C-2588-9016-A70F-140C91E74E89}"/>
              </a:ext>
            </a:extLst>
          </p:cNvPr>
          <p:cNvSpPr/>
          <p:nvPr/>
        </p:nvSpPr>
        <p:spPr>
          <a:xfrm>
            <a:off x="301373" y="945364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6730973-249D-3781-3951-C591191FC76A}"/>
              </a:ext>
            </a:extLst>
          </p:cNvPr>
          <p:cNvSpPr/>
          <p:nvPr/>
        </p:nvSpPr>
        <p:spPr>
          <a:xfrm>
            <a:off x="301372" y="1724658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D331C2C-6969-E127-61AE-8CB3290EE4B8}"/>
              </a:ext>
            </a:extLst>
          </p:cNvPr>
          <p:cNvSpPr/>
          <p:nvPr/>
        </p:nvSpPr>
        <p:spPr>
          <a:xfrm>
            <a:off x="301371" y="2579534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A42F6-39F8-B12B-1935-F934A1724D1A}"/>
              </a:ext>
            </a:extLst>
          </p:cNvPr>
          <p:cNvSpPr txBox="1"/>
          <p:nvPr/>
        </p:nvSpPr>
        <p:spPr>
          <a:xfrm>
            <a:off x="1278013" y="1081955"/>
            <a:ext cx="100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Отсутствие канализационных очистных сооружений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F0720FC-2398-B845-4ECA-EF1384FB878F}"/>
              </a:ext>
            </a:extLst>
          </p:cNvPr>
          <p:cNvSpPr/>
          <p:nvPr/>
        </p:nvSpPr>
        <p:spPr>
          <a:xfrm>
            <a:off x="301371" y="3401284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854BC2-E0F6-DBA7-C30B-622EDA863055}"/>
              </a:ext>
            </a:extLst>
          </p:cNvPr>
          <p:cNvSpPr txBox="1"/>
          <p:nvPr/>
        </p:nvSpPr>
        <p:spPr>
          <a:xfrm>
            <a:off x="1278013" y="3535750"/>
            <a:ext cx="962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Изменение требований к качеству очищенных вод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1020E1C-FAE9-4BD3-F3BC-7188C5B9AA23}"/>
              </a:ext>
            </a:extLst>
          </p:cNvPr>
          <p:cNvSpPr/>
          <p:nvPr/>
        </p:nvSpPr>
        <p:spPr>
          <a:xfrm>
            <a:off x="333884" y="4213704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AEE199-5870-F3C6-6853-3739B267A235}"/>
              </a:ext>
            </a:extLst>
          </p:cNvPr>
          <p:cNvSpPr txBox="1"/>
          <p:nvPr/>
        </p:nvSpPr>
        <p:spPr>
          <a:xfrm>
            <a:off x="1278013" y="4288410"/>
            <a:ext cx="962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Изменение точки сброса очищенных вод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4B53C8-E8D6-1187-3D1E-CDC349E2A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03" y="5924435"/>
            <a:ext cx="2307682" cy="8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81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153698" y="107584"/>
            <a:ext cx="1038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Проблемы эксплуатации сооружений биологической очистки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 их решения</a:t>
            </a:r>
          </a:p>
          <a:p>
            <a:pPr algn="ctr"/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Недостаток биогенных элементов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БПК</a:t>
            </a:r>
            <a:r>
              <a:rPr lang="ru-RU" sz="18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47861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DA38416A-42DB-03A2-1573-AFAEF1866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644" y="1511559"/>
            <a:ext cx="7858284" cy="52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67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153698" y="107584"/>
            <a:ext cx="1038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Проблемы эксплуатации сооружений биологической очистки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 их решения</a:t>
            </a:r>
          </a:p>
          <a:p>
            <a:pPr algn="ctr"/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Недостаток биогенных элементов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БПК</a:t>
            </a:r>
            <a:r>
              <a:rPr lang="ru-RU" sz="18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47861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74E24A9-BA9F-DE09-65C9-234937331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61" y="1401134"/>
            <a:ext cx="7173271" cy="53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03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153698" y="107584"/>
            <a:ext cx="1038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Проблемы эксплуатации сооружений биологической очистки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 их решения</a:t>
            </a:r>
          </a:p>
          <a:p>
            <a:pPr algn="ctr"/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Недостаток биогенных элементов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БПК</a:t>
            </a:r>
            <a:r>
              <a:rPr lang="ru-RU" sz="18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47861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FB55382E-1A9C-85AB-A5AA-CBE1ED5EB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71" y="1790938"/>
            <a:ext cx="8397881" cy="47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90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153698" y="107584"/>
            <a:ext cx="1038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Примеры нарушения работы сооружений биологической очистки и мероприятия по их устранению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47861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4793FF39-A997-CF87-3582-C5F039FC7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31" y="827556"/>
            <a:ext cx="5511820" cy="5951886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97922E3-B44E-93AC-5794-AF5D54601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38581"/>
            <a:ext cx="5649316" cy="436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5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163028" y="31146"/>
            <a:ext cx="1038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Примеры нарушения работы сооружений биологической очистки и мероприятия по их устранению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47861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8757C40C-E7D4-2070-066F-0F7C1642D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897" y="830997"/>
            <a:ext cx="4922400" cy="4987857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F3676319-25DD-2EFD-EE2E-E90EFB5E0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63" y="844113"/>
            <a:ext cx="4539709" cy="593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59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163027" y="31146"/>
            <a:ext cx="1038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Примеры нарушения работы сооружений биологической очистки и мероприятия по их устранению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47861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B6C65843-9AD3-6B24-F7D2-1337E0DBE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63" y="793018"/>
            <a:ext cx="4658534" cy="605360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369F2D1-6C15-D047-D681-EEBE4E218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431" y="846977"/>
            <a:ext cx="4716865" cy="466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58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163027" y="31146"/>
            <a:ext cx="1038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Примеры нарушения работы сооружений биологической очистки и мероприятия по их устранению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47861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8144C9E-5C18-16DB-BF11-1589A40C8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978259"/>
              </p:ext>
            </p:extLst>
          </p:nvPr>
        </p:nvGraphicFramePr>
        <p:xfrm>
          <a:off x="2123456" y="862143"/>
          <a:ext cx="6992552" cy="5865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7532">
                  <a:extLst>
                    <a:ext uri="{9D8B030D-6E8A-4147-A177-3AD203B41FA5}">
                      <a16:colId xmlns:a16="http://schemas.microsoft.com/office/drawing/2014/main" val="3189295903"/>
                    </a:ext>
                  </a:extLst>
                </a:gridCol>
                <a:gridCol w="5445020">
                  <a:extLst>
                    <a:ext uri="{9D8B030D-6E8A-4147-A177-3AD203B41FA5}">
                      <a16:colId xmlns:a16="http://schemas.microsoft.com/office/drawing/2014/main" val="1264773886"/>
                    </a:ext>
                  </a:extLst>
                </a:gridCol>
              </a:tblGrid>
              <a:tr h="81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effectLst/>
                        </a:rPr>
                        <a:t>Нарушение технологического режима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2" marR="57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effectLst/>
                        </a:rPr>
                        <a:t>Действия персонала по устранению нарушений </a:t>
                      </a:r>
                      <a:r>
                        <a:rPr lang="en-US" sz="1400" b="1" dirty="0">
                          <a:solidFill>
                            <a:srgbClr val="000099"/>
                          </a:solidFill>
                          <a:effectLst/>
                        </a:rPr>
                        <a:t>[1]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2" marR="57762" marT="0" marB="0" anchor="ctr"/>
                </a:tc>
                <a:extLst>
                  <a:ext uri="{0D108BD9-81ED-4DB2-BD59-A6C34878D82A}">
                    <a16:rowId xmlns:a16="http://schemas.microsoft.com/office/drawing/2014/main" val="321792515"/>
                  </a:ext>
                </a:extLst>
              </a:tr>
              <a:tr h="5052654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ru-RU" sz="1500" b="1" dirty="0">
                          <a:solidFill>
                            <a:srgbClr val="FF6600"/>
                          </a:solidFill>
                          <a:effectLst/>
                        </a:rPr>
                        <a:t>Пониженная концентрация растворенного кислорода (КРК) в аэробных зонах аэротенка</a:t>
                      </a:r>
                      <a:endParaRPr lang="ru-RU" altLang="ru-RU" sz="1400" b="1" dirty="0"/>
                    </a:p>
                  </a:txBody>
                  <a:tcPr marL="57762" marR="577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/>
                        </a:rPr>
                        <a:t>При кратковременном  (до 3-х суток) снижении КРК: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r>
                        <a:rPr lang="en-US" sz="1300" b="0" dirty="0">
                          <a:solidFill>
                            <a:srgbClr val="000099"/>
                          </a:solidFill>
                          <a:effectLst/>
                        </a:rPr>
                        <a:t>.</a:t>
                      </a:r>
                      <a:r>
                        <a:rPr lang="ru-RU" sz="1300" b="0" dirty="0"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lang="ru-RU" sz="1300" b="0" i="1" dirty="0">
                          <a:solidFill>
                            <a:srgbClr val="000099"/>
                          </a:solidFill>
                          <a:effectLst/>
                        </a:rPr>
                        <a:t>увеличить расход воздуха, подаваемого в  аэротенки, на 20-30% по сравнению с регламентным значением</a:t>
                      </a:r>
                      <a:r>
                        <a:rPr lang="ru-RU" sz="1300" b="0" dirty="0">
                          <a:solidFill>
                            <a:srgbClr val="000099"/>
                          </a:solidFill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99"/>
                          </a:solidFill>
                          <a:effectLst/>
                        </a:rPr>
                        <a:t>2.</a:t>
                      </a:r>
                      <a:r>
                        <a:rPr lang="ru-RU" sz="1300" b="0" i="1" dirty="0">
                          <a:solidFill>
                            <a:srgbClr val="000099"/>
                          </a:solidFill>
                          <a:effectLst/>
                        </a:rPr>
                        <a:t>оптимизировать КРК по длине аэробной зоны</a:t>
                      </a:r>
                      <a:r>
                        <a:rPr lang="ru-RU" sz="1300" b="0" dirty="0">
                          <a:solidFill>
                            <a:srgbClr val="000099"/>
                          </a:solidFill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99"/>
                          </a:solidFill>
                          <a:effectLst/>
                        </a:rPr>
                        <a:t>3.</a:t>
                      </a:r>
                      <a:r>
                        <a:rPr lang="ru-RU" sz="1300" b="0" i="1" dirty="0">
                          <a:solidFill>
                            <a:srgbClr val="000099"/>
                          </a:solidFill>
                          <a:effectLst/>
                        </a:rPr>
                        <a:t>провести анализ качественных и количественных характеристик поступающих сточных вод, определить причины снижения КРК</a:t>
                      </a:r>
                      <a:r>
                        <a:rPr lang="ru-RU" sz="1300" b="0" dirty="0">
                          <a:solidFill>
                            <a:srgbClr val="000099"/>
                          </a:solidFill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/>
                        </a:rPr>
                        <a:t>При снижениях КРК в часы максимальных нагрузок: </a:t>
                      </a:r>
                      <a:r>
                        <a:rPr lang="ru-RU" sz="1300" b="1" dirty="0">
                          <a:solidFill>
                            <a:srgbClr val="000099"/>
                          </a:solidFill>
                          <a:effectLst/>
                        </a:rPr>
                        <a:t>1.</a:t>
                      </a:r>
                      <a:r>
                        <a:rPr lang="ru-RU" sz="1300" b="0" i="1" dirty="0">
                          <a:solidFill>
                            <a:srgbClr val="000099"/>
                          </a:solidFill>
                          <a:effectLst/>
                        </a:rPr>
                        <a:t>провести оптимизацию КРК по длине аэробной зоны;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99"/>
                          </a:solidFill>
                          <a:effectLst/>
                        </a:rPr>
                        <a:t>2.</a:t>
                      </a:r>
                      <a:r>
                        <a:rPr lang="ru-RU" sz="1300" b="0" i="1" dirty="0">
                          <a:solidFill>
                            <a:srgbClr val="000099"/>
                          </a:solidFill>
                          <a:effectLst/>
                        </a:rPr>
                        <a:t>установить систему автоматического регулирования подачи воздуха по показаниям анализатора КРК в аэробных  зонах.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/>
                        </a:rPr>
                        <a:t>При низких КРК - постоянно: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r>
                        <a:rPr lang="ru-RU" sz="1300" b="0" dirty="0">
                          <a:solidFill>
                            <a:srgbClr val="000099"/>
                          </a:solidFill>
                          <a:effectLst/>
                        </a:rPr>
                        <a:t>.</a:t>
                      </a:r>
                      <a:r>
                        <a:rPr lang="ru-RU" sz="1300" b="0" i="1" dirty="0">
                          <a:solidFill>
                            <a:srgbClr val="000099"/>
                          </a:solidFill>
                          <a:effectLst/>
                        </a:rPr>
                        <a:t>провести комплексную оценку состояния аэрационной системы (АС);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300" b="0" i="1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рассчитать требуемый расход воздуха на биологические процессы с учетом текущих нагрузок по органическим веществам и аммонию, определить текущую эффективность АС, сравнить требуемый и фактический расходы воздуха. При необходимости решать вопросы увеличения эффективности АС, или увеличения ее производительности</a:t>
                      </a:r>
                    </a:p>
                  </a:txBody>
                  <a:tcPr marL="57762" marR="57762" marT="0" marB="0" anchor="ctr"/>
                </a:tc>
                <a:extLst>
                  <a:ext uri="{0D108BD9-81ED-4DB2-BD59-A6C34878D82A}">
                    <a16:rowId xmlns:a16="http://schemas.microsoft.com/office/drawing/2014/main" val="1747033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476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241685" y="31146"/>
            <a:ext cx="1038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Нештатные и аварийные ситуации. 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Примеры возможных проблем и пути их решения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47861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96156D-73E8-F65F-C49E-B3BB31E18CB8}"/>
              </a:ext>
            </a:extLst>
          </p:cNvPr>
          <p:cNvSpPr txBox="1"/>
          <p:nvPr/>
        </p:nvSpPr>
        <p:spPr>
          <a:xfrm>
            <a:off x="0" y="1188796"/>
            <a:ext cx="121608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Главная задача технологического управления в нештатных и аварийных ситуациях заключается в поддержании стабильности технологического процесса и выполнении заданных технических, экологических и экономических норм процесса.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Нештатная ситуация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ситуация, при которой технологический процесс или состояние оборудования выходит за рамки нормального функционирования и может привести к 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Авар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аварии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Аварийная ситуация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ситуация, когда произошла авария и возможен дальнейший ход ее развития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Авария - опасное событие, состоящее во внезапном разрушении каких-либо элементов технических устройств и/или строительных сооружений, или в опасном нарушении нормального режима работы или течения каких-либо процессов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46F4C-5A12-6E20-DC0A-FEA33D77B328}"/>
              </a:ext>
            </a:extLst>
          </p:cNvPr>
          <p:cNvSpPr txBox="1"/>
          <p:nvPr/>
        </p:nvSpPr>
        <p:spPr>
          <a:xfrm>
            <a:off x="10987" y="3505212"/>
            <a:ext cx="11862656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нештатные, так и аварийные ситуации на канализационных очистных сооружениях можно разделить на 2 уровня: локальный и глобальный. Локальный уровень затрагивает нарушение работы одного сооружения, глобальный – блока сооружений или канализационных очистных сооружений в целом. Причиной аварийных ситуаций локального уровня являются, как правило, нарушения внутри системы, глобального – внешние воздействия.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10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241685" y="31146"/>
            <a:ext cx="1038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Нештатные и аварийные ситуации. 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Примеры возможных проблем и пути их решения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47861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F8FA9A-C280-1B99-5497-F5B2682A1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271" y="1196297"/>
            <a:ext cx="8514113" cy="40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64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241685" y="31146"/>
            <a:ext cx="1038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Нештатные и аварийные ситуации. 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Примеры возможных проблем и пути их решения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47861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C512B1-CED0-0230-8FAC-40AC73DC4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245" y="1327355"/>
            <a:ext cx="8233611" cy="387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9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75955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4B759B-722B-AEA5-76EE-FAA9855BC834}"/>
              </a:ext>
            </a:extLst>
          </p:cNvPr>
          <p:cNvSpPr txBox="1"/>
          <p:nvPr/>
        </p:nvSpPr>
        <p:spPr>
          <a:xfrm>
            <a:off x="150830" y="137022"/>
            <a:ext cx="1204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технологические ошибки </a:t>
            </a:r>
          </a:p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 реконструкции очистных сооружений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1AF09-1A26-7FA7-FAAD-54A62D717FF9}"/>
              </a:ext>
            </a:extLst>
          </p:cNvPr>
          <p:cNvSpPr txBox="1"/>
          <p:nvPr/>
        </p:nvSpPr>
        <p:spPr>
          <a:xfrm>
            <a:off x="1207696" y="1053393"/>
            <a:ext cx="100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Некорректные схемы очистных сооружений, принятые в Проекте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207696" y="1643463"/>
            <a:ext cx="108661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Неверные значения расходных и качественных параметров сточных вод, принятые в расчет: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Нельзя принимать при расчете сооружений среднесуточные расходы;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Нельзя принимать при расчете сооружений концентрации загрязнений, как некое единственное значение;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Нельзя рассчитывать сооружения биологической очистки на температуру сточных вод, которая отличная от минимальных (при расчете объемов) и максимальных (при расчете аэрационной системы) </a:t>
            </a:r>
            <a:r>
              <a:rPr lang="en-US" sz="1200" dirty="0">
                <a:latin typeface="Tahoma" panose="020B0604030504040204" pitchFamily="34" charset="0"/>
                <a:cs typeface="Tahoma" panose="020B0604030504040204" pitchFamily="34" charset="0"/>
              </a:rPr>
              <a:t>[3]</a:t>
            </a:r>
            <a:endParaRPr lang="ru-RU" sz="1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1B94A81-0637-5CCA-D790-63049A054B78}"/>
              </a:ext>
            </a:extLst>
          </p:cNvPr>
          <p:cNvSpPr/>
          <p:nvPr/>
        </p:nvSpPr>
        <p:spPr>
          <a:xfrm>
            <a:off x="315225" y="892246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301371" y="1681539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2D493E8-9510-16A5-B72B-2494FF632E19}"/>
              </a:ext>
            </a:extLst>
          </p:cNvPr>
          <p:cNvSpPr/>
          <p:nvPr/>
        </p:nvSpPr>
        <p:spPr>
          <a:xfrm>
            <a:off x="315224" y="3288184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F4E07E-4EB3-9516-1131-DAF62FD2C2DE}"/>
              </a:ext>
            </a:extLst>
          </p:cNvPr>
          <p:cNvSpPr txBox="1"/>
          <p:nvPr/>
        </p:nvSpPr>
        <p:spPr>
          <a:xfrm>
            <a:off x="1114390" y="3143033"/>
            <a:ext cx="10866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Некорректные методики расчета или не правильно выполнен расчет по корректным методикам. выполненный расчет сооружений, в первую очередь сооружений биологической очистки Аэротенки должны быть рассчитаны по формулам ферментативной кинетики, применение эмпирических моделей несет риски получений неверных результатов: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Применение эмпирических моделей, которые несут риски получения неверных результатов для сооружений, принимающих сточные воды, которые не входили в перечень принимающих их объектов, на которых эти модели были построены;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Программные Продукты требуют высокой квалификации технолога, нельзя решать обратную задачу: купить Программный продукт для проектирования в обмен на отказ от технолога;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Нельзя доверять расчет канализационных очистных сооружений специалистам без профильного образования и достаточного опыта расчета и эксплуатации канализационных очистных сооружений. Технолог должен рассчитывать сооружения осознанно и отвечать за полученный результат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7FE63E0-22FD-08F1-FF64-ACE656142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05" y="5712977"/>
            <a:ext cx="270604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27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241685" y="31146"/>
            <a:ext cx="1038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Нештатные и аварийные ситуации. 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Примеры возможных проблем и пути их решения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47861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46866C9-5162-6ACC-6B83-117EDEE98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1544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4.3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23F5E7A-666C-19C2-7FA3-46DBC940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1544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4.3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02987D25-0F96-7EE6-252E-93ED50D8A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040984"/>
              </p:ext>
            </p:extLst>
          </p:nvPr>
        </p:nvGraphicFramePr>
        <p:xfrm>
          <a:off x="1642821" y="862143"/>
          <a:ext cx="5348918" cy="501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0083" imgH="5566160" progId="Word.Document.12">
                  <p:embed/>
                </p:oleObj>
              </mc:Choice>
              <mc:Fallback>
                <p:oleObj name="Document" r:id="rId3" imgW="5940083" imgH="55661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2821" y="862143"/>
                        <a:ext cx="5348918" cy="5011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5061EB-9409-7A31-DE14-377C4F002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738" y="854015"/>
            <a:ext cx="5200261" cy="48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13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241685" y="31146"/>
            <a:ext cx="1038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Нештатные и аварийные ситуации. 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Примеры возможных проблем и пути их решения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17716" y="2014876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46866C9-5162-6ACC-6B83-117EDEE98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1544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4.3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23F5E7A-666C-19C2-7FA3-46DBC940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1544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4.3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D4C6FAE-CBA7-3C2B-7D32-4273F84E1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897422"/>
              </p:ext>
            </p:extLst>
          </p:nvPr>
        </p:nvGraphicFramePr>
        <p:xfrm>
          <a:off x="3055449" y="862143"/>
          <a:ext cx="5940425" cy="627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0083" imgH="6273225" progId="Word.Document.12">
                  <p:embed/>
                </p:oleObj>
              </mc:Choice>
              <mc:Fallback>
                <p:oleObj name="Document" r:id="rId3" imgW="5940083" imgH="62732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5449" y="862143"/>
                        <a:ext cx="5940425" cy="627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170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241685" y="31146"/>
            <a:ext cx="1038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Нештатные и аварийные ситуации. 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Примеры возможных проблем и пути их решения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17716" y="2014876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46866C9-5162-6ACC-6B83-117EDEE98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1544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4.3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23F5E7A-666C-19C2-7FA3-46DBC940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1544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4.3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F7B282B5-0E6B-A94B-6B0A-0E07889F74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800471"/>
              </p:ext>
            </p:extLst>
          </p:nvPr>
        </p:nvGraphicFramePr>
        <p:xfrm>
          <a:off x="2095500" y="862143"/>
          <a:ext cx="8001000" cy="604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000517" imgH="6047137" progId="Word.Document.12">
                  <p:embed/>
                </p:oleObj>
              </mc:Choice>
              <mc:Fallback>
                <p:oleObj name="Document" r:id="rId3" imgW="8000517" imgH="60471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5500" y="862143"/>
                        <a:ext cx="8001000" cy="604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192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241685" y="31146"/>
            <a:ext cx="1038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Мероприятия по повышению энергетической эффективности канализационных очистных сооружений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17716" y="2014876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46866C9-5162-6ACC-6B83-117EDEE98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1544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4.3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23F5E7A-666C-19C2-7FA3-46DBC940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1544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4.3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E538A-618E-2260-1A6C-EEF57EF7E6F0}"/>
              </a:ext>
            </a:extLst>
          </p:cNvPr>
          <p:cNvSpPr txBox="1"/>
          <p:nvPr/>
        </p:nvSpPr>
        <p:spPr>
          <a:xfrm>
            <a:off x="469294" y="996765"/>
            <a:ext cx="11374204" cy="26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Энергопотребление является одной из основных статей расходов на эксплуатацию канализационных очистных сооружений. Энергопотребление на очистку сточных вод варьируется в широких пределах и зависит от качества поступающих сточных вод, от требуемого качества очищенной воды, от реализуемой технологии очистки, используемого оборудования, уровня и алгоритмов АСУ, уровня эксплуатации очистных сооружений. Для большинства городских канализационных очистных сооружений, с учетом перечисленных условий, диапазон энергозатрат на очистку 1 м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составляет 0,15-0,5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кВт.ч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Внедрение современных технологий использования сточных вод и осадков  в качестве источника энергии на канализационных очистных сооружениях позволяет минимизировать отрицательный баланс потребления-выработки электроэнергии.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CDCA82-6D03-952F-081D-EF7266E06737}"/>
              </a:ext>
            </a:extLst>
          </p:cNvPr>
          <p:cNvSpPr txBox="1"/>
          <p:nvPr/>
        </p:nvSpPr>
        <p:spPr>
          <a:xfrm>
            <a:off x="469293" y="3738646"/>
            <a:ext cx="11558583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грамотного управления канализационными очистными сооружениями - синхронизировать стратегию планирования капитальных затрат для развития производственной базы и адекватное повышение качества очищенных вод до требуемых нормативов, с уменьшением эксплуатационных затрат до экономически  обоснованного уровня. Эффективное управление сооружениями основывается на экономической сбалансированности целей и задач технологической и энергетической служб эксплуатации.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90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241685" y="31146"/>
            <a:ext cx="1038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Мероприятия по повышению энергетической эффективности канализационных очистных сооружений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17716" y="2014876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46866C9-5162-6ACC-6B83-117EDEE98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1544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4.3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23F5E7A-666C-19C2-7FA3-46DBC940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1544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4.3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75276-F8EF-44E4-8178-FE131BBE4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102" y="1056211"/>
            <a:ext cx="8103901" cy="464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48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241685" y="31146"/>
            <a:ext cx="1038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Мероприятия по повышению энергетической эффективности канализационных очистных сооружений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17716" y="2014876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46866C9-5162-6ACC-6B83-117EDEE98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1544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4.3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23F5E7A-666C-19C2-7FA3-46DBC940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1544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4.3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87974FBC-D3F0-D896-8E16-2D14E3821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78621"/>
              </p:ext>
            </p:extLst>
          </p:nvPr>
        </p:nvGraphicFramePr>
        <p:xfrm>
          <a:off x="3312350" y="955490"/>
          <a:ext cx="7660449" cy="465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4908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5342281" y="84049"/>
            <a:ext cx="6707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Мероприятия по повышению энергетической эффективности канализационных очистных сооружений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CD3D360E-5DD0-6A14-E536-8F35C638F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8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B4BB31-BD61-1E11-82AE-4C36672B3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96" y="126966"/>
            <a:ext cx="4823881" cy="6646985"/>
          </a:xfrm>
          <a:prstGeom prst="rect">
            <a:avLst/>
          </a:prstGeom>
        </p:spPr>
      </p:pic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E760D1E9-C6DB-F169-C597-5B5499040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75099"/>
              </p:ext>
            </p:extLst>
          </p:nvPr>
        </p:nvGraphicFramePr>
        <p:xfrm>
          <a:off x="5875678" y="2198949"/>
          <a:ext cx="5939790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B595DD-09B0-1288-EFA2-8FD46FA7B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067" y="1715857"/>
            <a:ext cx="5600281" cy="5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94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271305" y="84049"/>
            <a:ext cx="1177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Мероприятия по повышению энергетической эффективности канализационных очистных сооружений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CD3D360E-5DD0-6A14-E536-8F35C638F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8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E760D1E9-C6DB-F169-C597-5B54990404DA}"/>
              </a:ext>
            </a:extLst>
          </p:cNvPr>
          <p:cNvGraphicFramePr/>
          <p:nvPr/>
        </p:nvGraphicFramePr>
        <p:xfrm>
          <a:off x="5875678" y="2198949"/>
          <a:ext cx="5939790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4F8877-0F01-8DE9-D919-212B1A469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1" y="1593593"/>
            <a:ext cx="5761219" cy="25178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05A5F9-6F3D-BBC7-DAAE-741F502C2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58" y="1125533"/>
            <a:ext cx="5942076" cy="3520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8AA1C2-87C3-7E9E-7055-1EA0482FE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387" y="1623823"/>
            <a:ext cx="5761219" cy="25178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BA8E74-3A6D-43F9-006A-CF17B0013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0822" y="1132051"/>
            <a:ext cx="5942076" cy="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45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265" y="1285745"/>
            <a:ext cx="11836188" cy="130842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Единственный путь достижения требуемого качества очищенной воды – </a:t>
            </a:r>
          </a:p>
          <a:p>
            <a:pPr algn="ctr"/>
            <a:r>
              <a:rPr lang="ru-RU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профессиональные решения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проектировании и эксплуатации канализационных очистных сооружений</a:t>
            </a:r>
          </a:p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5575955"/>
            <a:ext cx="12192000" cy="1282045"/>
            <a:chOff x="-150830" y="1431628"/>
            <a:chExt cx="12192000" cy="128204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50830" y="1431628"/>
              <a:ext cx="12192000" cy="1282045"/>
            </a:xfrm>
            <a:prstGeom prst="rect">
              <a:avLst/>
            </a:prstGeom>
            <a:solidFill>
              <a:srgbClr val="008C8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2575" y="1568650"/>
              <a:ext cx="2706048" cy="10080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961802" y="4504731"/>
            <a:ext cx="6359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Харькина Оксана Викторовна, к.т.н.,</a:t>
            </a:r>
          </a:p>
          <a:p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Кризис-технолог по очистке сточных вод,</a:t>
            </a:r>
          </a:p>
          <a:p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Руководитель секции «Отведение и очистка сточных вод» ЭТС РАВВ</a:t>
            </a:r>
          </a:p>
          <a:p>
            <a:r>
              <a:rPr 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okh@watertec.ru</a:t>
            </a:r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83064" y="137023"/>
            <a:ext cx="6971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000" b="1" i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0" y="3621718"/>
            <a:ext cx="1646063" cy="1621677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E93CDC60-2076-CD45-6D0A-5F7B9E791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903" y="2606055"/>
            <a:ext cx="110022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Литература</a:t>
            </a:r>
          </a:p>
          <a:p>
            <a:pPr algn="just" eaLnBrk="1" hangingPunct="1"/>
            <a:r>
              <a:rPr lang="en-US" altLang="ru-RU" sz="1600" b="1" dirty="0"/>
              <a:t>[</a:t>
            </a:r>
            <a:r>
              <a:rPr lang="en-US" altLang="ru-RU" sz="1400" b="1" dirty="0"/>
              <a:t>1] – </a:t>
            </a:r>
            <a:r>
              <a:rPr lang="ru-RU" altLang="ru-RU" sz="1400" b="1" dirty="0"/>
              <a:t>Харькина О.В. Эффективная эксплуатация сооружений биологической очистки, Волгоград, Панорама, 2015</a:t>
            </a:r>
            <a:endParaRPr lang="en-US" altLang="ru-RU" sz="1400" b="1" dirty="0"/>
          </a:p>
          <a:p>
            <a:pPr algn="just" eaLnBrk="1" hangingPunct="1"/>
            <a:endParaRPr lang="ru-RU" altLang="ru-RU" sz="2800" b="1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EF04A8AF-E90F-AA2B-1019-F3443A6EA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845" y="3290173"/>
            <a:ext cx="2720251" cy="226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08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75955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4B759B-722B-AEA5-76EE-FAA9855BC834}"/>
              </a:ext>
            </a:extLst>
          </p:cNvPr>
          <p:cNvSpPr txBox="1"/>
          <p:nvPr/>
        </p:nvSpPr>
        <p:spPr>
          <a:xfrm>
            <a:off x="150830" y="137022"/>
            <a:ext cx="1204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Пути достижения требуемого качества очищенной воды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1AF09-1A26-7FA7-FAAD-54A62D717FF9}"/>
              </a:ext>
            </a:extLst>
          </p:cNvPr>
          <p:cNvSpPr txBox="1"/>
          <p:nvPr/>
        </p:nvSpPr>
        <p:spPr>
          <a:xfrm>
            <a:off x="1207696" y="817961"/>
            <a:ext cx="100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Разработка корректных технологических решений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207696" y="1503500"/>
            <a:ext cx="1086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Правильно рассчитанные и принятые в Проекте расходные характеристики и диапазон качественных параметров сточных вод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1B94A81-0637-5CCA-D790-63049A054B78}"/>
              </a:ext>
            </a:extLst>
          </p:cNvPr>
          <p:cNvSpPr/>
          <p:nvPr/>
        </p:nvSpPr>
        <p:spPr>
          <a:xfrm>
            <a:off x="315224" y="715902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315224" y="1533861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2D493E8-9510-16A5-B72B-2494FF632E19}"/>
              </a:ext>
            </a:extLst>
          </p:cNvPr>
          <p:cNvSpPr/>
          <p:nvPr/>
        </p:nvSpPr>
        <p:spPr>
          <a:xfrm>
            <a:off x="315223" y="2354035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E05D31-4E7F-5C1B-5266-5EBF7476F840}"/>
              </a:ext>
            </a:extLst>
          </p:cNvPr>
          <p:cNvSpPr txBox="1"/>
          <p:nvPr/>
        </p:nvSpPr>
        <p:spPr>
          <a:xfrm>
            <a:off x="1167232" y="3284847"/>
            <a:ext cx="931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Корректно выполненный Проект и качественно выполненные строительные работы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BE557A5-D4C2-76CC-A24E-6DFE1387B3DF}"/>
              </a:ext>
            </a:extLst>
          </p:cNvPr>
          <p:cNvSpPr/>
          <p:nvPr/>
        </p:nvSpPr>
        <p:spPr>
          <a:xfrm>
            <a:off x="315222" y="3173908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C52DF0-52EE-8753-FB9B-09945FD39191}"/>
              </a:ext>
            </a:extLst>
          </p:cNvPr>
          <p:cNvSpPr txBox="1"/>
          <p:nvPr/>
        </p:nvSpPr>
        <p:spPr>
          <a:xfrm>
            <a:off x="1207697" y="3843288"/>
            <a:ext cx="9317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Технологические пуско-наладочные работы с выведением сооружений на проектное качество очищенной воды с проведением Эксплуатационного Теста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814B8F2-1B7A-9859-24A9-4BD0E3C743D3}"/>
              </a:ext>
            </a:extLst>
          </p:cNvPr>
          <p:cNvSpPr/>
          <p:nvPr/>
        </p:nvSpPr>
        <p:spPr>
          <a:xfrm>
            <a:off x="315221" y="3965191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0870386C-8FC0-DCAA-00CC-445F04C66A84}"/>
              </a:ext>
            </a:extLst>
          </p:cNvPr>
          <p:cNvSpPr/>
          <p:nvPr/>
        </p:nvSpPr>
        <p:spPr>
          <a:xfrm>
            <a:off x="315221" y="546097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DDCACC-117F-6EA7-9E33-D07D627F7145}"/>
              </a:ext>
            </a:extLst>
          </p:cNvPr>
          <p:cNvSpPr txBox="1"/>
          <p:nvPr/>
        </p:nvSpPr>
        <p:spPr>
          <a:xfrm>
            <a:off x="1167232" y="4646316"/>
            <a:ext cx="9317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Разработка корректного Технологического Регламента Эксплуатации и обучение эксплуатационного персонала, в том числе реализованным технологиям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F4E07E-4EB3-9516-1131-DAF62FD2C2DE}"/>
              </a:ext>
            </a:extLst>
          </p:cNvPr>
          <p:cNvSpPr txBox="1"/>
          <p:nvPr/>
        </p:nvSpPr>
        <p:spPr>
          <a:xfrm>
            <a:off x="1167232" y="2245748"/>
            <a:ext cx="10866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Правильно выполненный расчет сооружений, в первую очередь сооружений биологической очистки. Аэротенки должны быть рассчитаны по формулам ферментативной кинетики, применение эмпирических моделей несет риски получений неверных результатов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7FE63E0-22FD-08F1-FF64-ACE656142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05" y="5712977"/>
            <a:ext cx="2706048" cy="1008000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B2464ADD-57A1-A30E-EDAE-7B1AEEC31EA9}"/>
              </a:ext>
            </a:extLst>
          </p:cNvPr>
          <p:cNvSpPr/>
          <p:nvPr/>
        </p:nvSpPr>
        <p:spPr>
          <a:xfrm>
            <a:off x="315221" y="4692225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2D271F-472E-0906-50A6-2CFC7FA20D3E}"/>
              </a:ext>
            </a:extLst>
          </p:cNvPr>
          <p:cNvSpPr txBox="1"/>
          <p:nvPr/>
        </p:nvSpPr>
        <p:spPr>
          <a:xfrm>
            <a:off x="1167232" y="5616869"/>
            <a:ext cx="931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cs typeface="Tahoma" panose="020B0604030504040204" pitchFamily="34" charset="0"/>
              </a:rPr>
              <a:t>Эффективная эксплуатация канализационных очистных сооружений</a:t>
            </a:r>
          </a:p>
        </p:txBody>
      </p:sp>
    </p:spTree>
    <p:extLst>
      <p:ext uri="{BB962C8B-B14F-4D97-AF65-F5344CB8AC3E}">
        <p14:creationId xmlns:p14="http://schemas.microsoft.com/office/powerpoint/2010/main" val="60110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781AF09-1A26-7FA7-FAAD-54A62D717FF9}"/>
              </a:ext>
            </a:extLst>
          </p:cNvPr>
          <p:cNvSpPr txBox="1"/>
          <p:nvPr/>
        </p:nvSpPr>
        <p:spPr>
          <a:xfrm>
            <a:off x="1384979" y="279743"/>
            <a:ext cx="1056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Эффективная эксплуатация канализационных очистных сооружений.</a:t>
            </a:r>
          </a:p>
          <a:p>
            <a:r>
              <a:rPr lang="ru-RU" sz="20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Основные факторы влияющие на качество очищенной воды 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1B94A81-0637-5CCA-D790-63049A054B78}"/>
              </a:ext>
            </a:extLst>
          </p:cNvPr>
          <p:cNvSpPr/>
          <p:nvPr/>
        </p:nvSpPr>
        <p:spPr>
          <a:xfrm>
            <a:off x="218269" y="1131107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34C9A38-601C-48BE-3213-0C5B9134CCBF}"/>
              </a:ext>
            </a:extLst>
          </p:cNvPr>
          <p:cNvSpPr/>
          <p:nvPr/>
        </p:nvSpPr>
        <p:spPr>
          <a:xfrm>
            <a:off x="0" y="5538068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770EDAB-614A-4AF9-9CFE-DB4434803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05" y="5712977"/>
            <a:ext cx="2706048" cy="100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0EA49D-45E9-8AF0-F566-6D6E1FD52EA8}"/>
              </a:ext>
            </a:extLst>
          </p:cNvPr>
          <p:cNvSpPr txBox="1"/>
          <p:nvPr/>
        </p:nvSpPr>
        <p:spPr>
          <a:xfrm>
            <a:off x="1065126" y="1287003"/>
            <a:ext cx="100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Корректность/некорректность схемы очистных сооружений, принятой в Проекте Примеры. </a:t>
            </a: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C08F6527-6574-241C-CDFC-0725F7D04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30" y="5126561"/>
            <a:ext cx="5008354" cy="1638481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B6E3EA23-7B77-26EE-66FD-160E215399EB}"/>
              </a:ext>
            </a:extLst>
          </p:cNvPr>
          <p:cNvSpPr txBox="1"/>
          <p:nvPr/>
        </p:nvSpPr>
        <p:spPr>
          <a:xfrm>
            <a:off x="289327" y="4548535"/>
            <a:ext cx="5372996" cy="642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!!!!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процесса биологического удаления азота и фосфора из сточных вод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ru-RU" sz="14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(без анаэробного селектора)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[1]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2A224A6A-F53A-4AFD-594A-AA4A061D8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561" y="2491271"/>
            <a:ext cx="4665185" cy="1682757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98CF3CD7-991A-4261-4ADB-7921BF92BFC2}"/>
              </a:ext>
            </a:extLst>
          </p:cNvPr>
          <p:cNvSpPr txBox="1"/>
          <p:nvPr/>
        </p:nvSpPr>
        <p:spPr>
          <a:xfrm>
            <a:off x="932421" y="1902764"/>
            <a:ext cx="40868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!!!!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Схема процесса биологического удаления азота и фосфора из сточных вод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UCT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[1]</a:t>
            </a:r>
            <a:endParaRPr lang="ru-RU" sz="1400" b="1" dirty="0"/>
          </a:p>
        </p:txBody>
      </p:sp>
      <p:pic>
        <p:nvPicPr>
          <p:cNvPr id="2055" name="Рисунок 2054">
            <a:extLst>
              <a:ext uri="{FF2B5EF4-FFF2-40B4-BE49-F238E27FC236}">
                <a16:creationId xmlns:a16="http://schemas.microsoft.com/office/drawing/2014/main" id="{8A82345B-6916-8B2B-6B43-5F3DC4EE7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916" y="2374485"/>
            <a:ext cx="3761084" cy="1708743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4FF88FD7-335D-8062-939E-4B1AF63B0D65}"/>
              </a:ext>
            </a:extLst>
          </p:cNvPr>
          <p:cNvSpPr txBox="1"/>
          <p:nvPr/>
        </p:nvSpPr>
        <p:spPr>
          <a:xfrm>
            <a:off x="8080310" y="1822171"/>
            <a:ext cx="4143639" cy="572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!!!!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процесса биологического удаления азота и фосфора из сточных вод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«карусели»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[1]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1" name="TextBox 2060">
            <a:extLst>
              <a:ext uri="{FF2B5EF4-FFF2-40B4-BE49-F238E27FC236}">
                <a16:creationId xmlns:a16="http://schemas.microsoft.com/office/drawing/2014/main" id="{090A3442-6FE2-E3AC-04B2-1550946B4E52}"/>
              </a:ext>
            </a:extLst>
          </p:cNvPr>
          <p:cNvSpPr txBox="1"/>
          <p:nvPr/>
        </p:nvSpPr>
        <p:spPr>
          <a:xfrm>
            <a:off x="5159830" y="5459713"/>
            <a:ext cx="4506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!!!</a:t>
            </a:r>
            <a:r>
              <a:rPr lang="ru-RU" sz="1100" b="1" dirty="0"/>
              <a:t> В анаэробную зону поступает иловая смесь, не прошедшая денитрификацию, т.е. содержащая нитраты;</a:t>
            </a:r>
          </a:p>
          <a:p>
            <a:r>
              <a:rPr lang="ru-RU" sz="1100" b="1" dirty="0"/>
              <a:t>Эффективность процесса денитрификации лимитирована значением нитратного рецикла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Не рекомендуется </a:t>
            </a:r>
            <a:r>
              <a:rPr lang="ru-RU" sz="1100" b="1" dirty="0"/>
              <a:t>для городских сточных вод РФ и промышленных сточных вод с низким отношением БПК5 к </a:t>
            </a:r>
            <a:r>
              <a:rPr lang="en-US" sz="1100" b="1" dirty="0"/>
              <a:t>N </a:t>
            </a:r>
            <a:r>
              <a:rPr lang="ru-RU" sz="1100" b="1" dirty="0"/>
              <a:t>и Р. </a:t>
            </a:r>
          </a:p>
          <a:p>
            <a:r>
              <a:rPr lang="ru-RU" sz="1100" b="1" dirty="0">
                <a:solidFill>
                  <a:srgbClr val="00E7E2"/>
                </a:solidFill>
              </a:rPr>
              <a:t>Может быть </a:t>
            </a:r>
            <a:r>
              <a:rPr lang="ru-RU" sz="1100" b="1" dirty="0"/>
              <a:t>реализована для СВ пищевых производств с высоким отношением БПК5 к </a:t>
            </a:r>
            <a:r>
              <a:rPr lang="en-US" sz="1100" b="1" dirty="0"/>
              <a:t>N </a:t>
            </a:r>
            <a:r>
              <a:rPr lang="ru-RU" sz="1100" b="1" dirty="0"/>
              <a:t>и Р</a:t>
            </a:r>
          </a:p>
          <a:p>
            <a:endParaRPr lang="ru-RU" sz="1200" b="1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CE3AFAA-3342-4F99-2A71-1257DF4549A0}"/>
              </a:ext>
            </a:extLst>
          </p:cNvPr>
          <p:cNvSpPr txBox="1"/>
          <p:nvPr/>
        </p:nvSpPr>
        <p:spPr>
          <a:xfrm>
            <a:off x="28838" y="2433196"/>
            <a:ext cx="2170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B050"/>
                </a:solidFill>
              </a:rPr>
              <a:t>!!! </a:t>
            </a:r>
            <a:r>
              <a:rPr lang="ru-RU" sz="1100" b="1" dirty="0"/>
              <a:t>В анаэробную зону поступает иловая смесь, прошедшая денитрификацию, т.е. не содержащая нитраты;</a:t>
            </a:r>
          </a:p>
          <a:p>
            <a:r>
              <a:rPr lang="ru-RU" sz="1100" b="1" dirty="0">
                <a:solidFill>
                  <a:srgbClr val="00B050"/>
                </a:solidFill>
              </a:rPr>
              <a:t>Наиболее эффективная схема </a:t>
            </a:r>
            <a:r>
              <a:rPr lang="ru-RU" sz="1100" b="1" dirty="0"/>
              <a:t>реализации процессов биологического удаления </a:t>
            </a:r>
            <a:r>
              <a:rPr lang="en-US" sz="1100" b="1" dirty="0"/>
              <a:t>N</a:t>
            </a:r>
            <a:r>
              <a:rPr lang="ru-RU" sz="1100" b="1" dirty="0"/>
              <a:t> и</a:t>
            </a:r>
            <a:r>
              <a:rPr lang="en-US" sz="1100" b="1" dirty="0"/>
              <a:t> P</a:t>
            </a:r>
            <a:endParaRPr lang="ru-RU" sz="1100" b="1" dirty="0"/>
          </a:p>
          <a:p>
            <a:r>
              <a:rPr lang="ru-RU" sz="1100" b="1" dirty="0">
                <a:solidFill>
                  <a:srgbClr val="00B050"/>
                </a:solidFill>
              </a:rPr>
              <a:t>Рекомендуется</a:t>
            </a:r>
            <a:r>
              <a:rPr lang="ru-RU" sz="1100" b="1" dirty="0">
                <a:solidFill>
                  <a:srgbClr val="FF0000"/>
                </a:solidFill>
              </a:rPr>
              <a:t> </a:t>
            </a:r>
            <a:r>
              <a:rPr lang="ru-RU" sz="1100" b="1" dirty="0"/>
              <a:t>для городских сточных вод РФ и промышленных сточных вод с низким, средним и высоким отношением БПК5 к </a:t>
            </a:r>
            <a:r>
              <a:rPr lang="en-US" sz="1100" b="1" dirty="0"/>
              <a:t>N </a:t>
            </a:r>
            <a:r>
              <a:rPr lang="ru-RU" sz="1100" b="1" dirty="0"/>
              <a:t>и Р. </a:t>
            </a:r>
          </a:p>
          <a:p>
            <a:endParaRPr lang="ru-RU" sz="1200" b="1" dirty="0"/>
          </a:p>
        </p:txBody>
      </p:sp>
      <p:sp>
        <p:nvSpPr>
          <p:cNvPr id="2062" name="Прямоугольник 2061">
            <a:extLst>
              <a:ext uri="{FF2B5EF4-FFF2-40B4-BE49-F238E27FC236}">
                <a16:creationId xmlns:a16="http://schemas.microsoft.com/office/drawing/2014/main" id="{B9E984DD-D3ED-85DA-823F-9B8C9877481A}"/>
              </a:ext>
            </a:extLst>
          </p:cNvPr>
          <p:cNvSpPr/>
          <p:nvPr/>
        </p:nvSpPr>
        <p:spPr>
          <a:xfrm>
            <a:off x="28838" y="1890587"/>
            <a:ext cx="6639908" cy="2687968"/>
          </a:xfrm>
          <a:prstGeom prst="rect">
            <a:avLst/>
          </a:prstGeom>
          <a:noFill/>
          <a:ln w="38100">
            <a:solidFill>
              <a:srgbClr val="00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3" name="Прямоугольник 2062">
            <a:extLst>
              <a:ext uri="{FF2B5EF4-FFF2-40B4-BE49-F238E27FC236}">
                <a16:creationId xmlns:a16="http://schemas.microsoft.com/office/drawing/2014/main" id="{BD7C363C-7DB4-28E9-B301-6EEC0D4A26EC}"/>
              </a:ext>
            </a:extLst>
          </p:cNvPr>
          <p:cNvSpPr/>
          <p:nvPr/>
        </p:nvSpPr>
        <p:spPr>
          <a:xfrm>
            <a:off x="0" y="4655362"/>
            <a:ext cx="9498563" cy="2164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CEC77EE-E0C7-9FB6-7B57-36EE0287E044}"/>
              </a:ext>
            </a:extLst>
          </p:cNvPr>
          <p:cNvSpPr txBox="1"/>
          <p:nvPr/>
        </p:nvSpPr>
        <p:spPr>
          <a:xfrm>
            <a:off x="6796173" y="2326345"/>
            <a:ext cx="18874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!!!</a:t>
            </a:r>
            <a:r>
              <a:rPr lang="ru-RU" sz="1100" b="1" dirty="0"/>
              <a:t> Аноксидно-аэробная карусель - крайне низкая эффективность денитрификации, в результате, в анаэробную зону поступают нитраты и процесс биологического удаления фосфора не идет.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Не рекомендуется</a:t>
            </a:r>
            <a:endParaRPr lang="ru-RU" sz="1200" b="1" dirty="0"/>
          </a:p>
        </p:txBody>
      </p:sp>
      <p:sp>
        <p:nvSpPr>
          <p:cNvPr id="2064" name="Прямоугольник 2063">
            <a:extLst>
              <a:ext uri="{FF2B5EF4-FFF2-40B4-BE49-F238E27FC236}">
                <a16:creationId xmlns:a16="http://schemas.microsoft.com/office/drawing/2014/main" id="{6930DDDD-5E0F-3317-A60E-EF2FB989D47C}"/>
              </a:ext>
            </a:extLst>
          </p:cNvPr>
          <p:cNvSpPr/>
          <p:nvPr/>
        </p:nvSpPr>
        <p:spPr>
          <a:xfrm>
            <a:off x="6796173" y="1890587"/>
            <a:ext cx="5366988" cy="25730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0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014833" y="186066"/>
            <a:ext cx="11058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Правильно выполненный расчет сооружений, в первую очередь сооружений биологической очистки. </a:t>
            </a:r>
          </a:p>
          <a:p>
            <a:r>
              <a:rPr lang="ru-RU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Аэротенки должны быть рассчитаны по формулам ферментативной кинетики, применение эмпирических моделей несет риски получений неверных результатов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315224" y="42727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85184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8E443A0-5C77-98DC-2CAB-0F57F2866AFC}"/>
              </a:ext>
            </a:extLst>
          </p:cNvPr>
          <p:cNvSpPr txBox="1">
            <a:spLocks/>
          </p:cNvSpPr>
          <p:nvPr/>
        </p:nvSpPr>
        <p:spPr>
          <a:xfrm>
            <a:off x="1284007" y="1617714"/>
            <a:ext cx="8983663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400" kern="0" dirty="0">
                <a:solidFill>
                  <a:schemeClr val="tx1"/>
                </a:solidFill>
              </a:rPr>
              <a:t>Расчет по </a:t>
            </a:r>
            <a:r>
              <a:rPr lang="en-US" altLang="ru-RU" sz="2400" kern="0" dirty="0">
                <a:solidFill>
                  <a:schemeClr val="tx1"/>
                </a:solidFill>
              </a:rPr>
              <a:t>ASM 2d</a:t>
            </a:r>
          </a:p>
          <a:p>
            <a:pPr algn="ctr">
              <a:defRPr/>
            </a:pPr>
            <a:r>
              <a:rPr lang="en-US" altLang="ru-RU" sz="2400" kern="0" dirty="0">
                <a:solidFill>
                  <a:schemeClr val="tx1"/>
                </a:solidFill>
              </a:rPr>
              <a:t>(</a:t>
            </a:r>
            <a:r>
              <a:rPr lang="ru-RU" altLang="ru-RU" sz="2400" kern="0" dirty="0">
                <a:solidFill>
                  <a:schemeClr val="tx1"/>
                </a:solidFill>
              </a:rPr>
              <a:t>Магистерская работа</a:t>
            </a:r>
            <a:r>
              <a:rPr lang="ru-RU" altLang="ru-RU" sz="2400" kern="0" dirty="0">
                <a:solidFill>
                  <a:schemeClr val="bg1"/>
                </a:solidFill>
              </a:rPr>
              <a:t>. </a:t>
            </a:r>
            <a:r>
              <a:rPr lang="ru-RU" altLang="ru-RU" sz="2400" kern="0" dirty="0">
                <a:solidFill>
                  <a:schemeClr val="tx1"/>
                </a:solidFill>
              </a:rPr>
              <a:t>Преподаватель Харькина О.В.)</a:t>
            </a: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185B6AF5-F50C-E099-92C9-413C8AADF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18" y="2410201"/>
            <a:ext cx="5877439" cy="2481687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4A27DCB2-D323-910D-2CC8-29670F617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55065"/>
            <a:ext cx="6232243" cy="685594"/>
          </a:xfrm>
          <a:prstGeom prst="rect">
            <a:avLst/>
          </a:prstGeom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15AA0570-E683-311A-28AD-7B687AAB5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925" y="2301327"/>
            <a:ext cx="4505300" cy="2721121"/>
          </a:xfrm>
          <a:prstGeom prst="rect">
            <a:avLst/>
          </a:prstGeom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C2ADCD1A-3E0D-5858-9EED-AE2CEF59F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951" y="4338835"/>
            <a:ext cx="4809949" cy="22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8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817796" y="143256"/>
            <a:ext cx="11374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Правильно выполненный расчет сооружений, в первую очередь сооружений биологической очистки. </a:t>
            </a:r>
          </a:p>
          <a:p>
            <a:r>
              <a:rPr lang="ru-RU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Аэротенки должны быть рассчитаны по формулам ферментативной кинетики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85184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FCA92F2-92DF-336A-E44A-714D96C0B9F6}"/>
              </a:ext>
            </a:extLst>
          </p:cNvPr>
          <p:cNvSpPr/>
          <p:nvPr/>
        </p:nvSpPr>
        <p:spPr>
          <a:xfrm>
            <a:off x="118187" y="1876252"/>
            <a:ext cx="1189031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Существует несколько импортных пакетов программ, реализующих расчеты по моделям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ASM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 Win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GPS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STOAT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др., но это – «тяжелые» импортные англоязычные программные продукты, на которых могут работать только технологи экспертного уровня, так как данные программы требуют большого количества входных данных по фракционному составу сточных вод и активного ила, определение которых требует большого количества лабораторных и модельных тестов, которые могут проводить люди, имеющие соответствующих опыт конкретных исследований. Более того, технолог, который работает на данных Программных продуктах, должен иметь квалификацию, позволяющую понять, что Программы, в какой-то момент, выдают некорректный результат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FB6CB1E-3467-49C0-850D-23AE07C983EA}"/>
              </a:ext>
            </a:extLst>
          </p:cNvPr>
          <p:cNvSpPr txBox="1">
            <a:spLocks/>
          </p:cNvSpPr>
          <p:nvPr/>
        </p:nvSpPr>
        <p:spPr>
          <a:xfrm>
            <a:off x="990489" y="1366154"/>
            <a:ext cx="9621249" cy="5771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!!!!</a:t>
            </a:r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Программные продукты</a:t>
            </a:r>
          </a:p>
        </p:txBody>
      </p:sp>
      <p:pic>
        <p:nvPicPr>
          <p:cNvPr id="15" name="Picture 7" descr="ÐÐ°ÑÑÐ¸Ð½ÐºÐ¸ Ð¿Ð¾ Ð·Ð°Ð¿ÑÐ¾ÑÑ activated sludge models">
            <a:extLst>
              <a:ext uri="{FF2B5EF4-FFF2-40B4-BE49-F238E27FC236}">
                <a16:creationId xmlns:a16="http://schemas.microsoft.com/office/drawing/2014/main" id="{EE42C1D0-EF10-AFCC-2A63-BD9A4D4B0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9" y="3969133"/>
            <a:ext cx="1723179" cy="24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https://envirosim.com/files/images/bw-1024x622.jpg">
            <a:extLst>
              <a:ext uri="{FF2B5EF4-FFF2-40B4-BE49-F238E27FC236}">
                <a16:creationId xmlns:a16="http://schemas.microsoft.com/office/drawing/2014/main" id="{4427F704-3F2A-FD2C-927E-01946881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39" y="3959263"/>
            <a:ext cx="3414147" cy="171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 descr="ÐÐ°ÑÑÐ¸Ð½ÐºÐ¸ Ð¿Ð¾ Ð·Ð°Ð¿ÑÐ¾ÑÑ GPS-X">
            <a:extLst>
              <a:ext uri="{FF2B5EF4-FFF2-40B4-BE49-F238E27FC236}">
                <a16:creationId xmlns:a16="http://schemas.microsoft.com/office/drawing/2014/main" id="{91A6B49D-9086-EB6C-00B8-3FDB7DCD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7" y="5149395"/>
            <a:ext cx="3124883" cy="162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>
            <a:extLst>
              <a:ext uri="{FF2B5EF4-FFF2-40B4-BE49-F238E27FC236}">
                <a16:creationId xmlns:a16="http://schemas.microsoft.com/office/drawing/2014/main" id="{0943BBE4-B8E5-D1B8-5D4F-CEDD72185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6926" y="3777990"/>
            <a:ext cx="2878735" cy="2186207"/>
          </a:xfrm>
          <a:prstGeom prst="rect">
            <a:avLst/>
          </a:prstGeom>
        </p:spPr>
      </p:pic>
      <p:pic>
        <p:nvPicPr>
          <p:cNvPr id="23" name="Picture 26">
            <a:extLst>
              <a:ext uri="{FF2B5EF4-FFF2-40B4-BE49-F238E27FC236}">
                <a16:creationId xmlns:a16="http://schemas.microsoft.com/office/drawing/2014/main" id="{431D5ABB-E76E-20E7-0F41-10B700434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7136" y="4655801"/>
            <a:ext cx="3260939" cy="211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3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75955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014833" y="232719"/>
            <a:ext cx="110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Правильно рассчитанные и принятые в Проекте расходные характеристики и диапазон качественных параметров сточных вод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315224" y="42727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5D6A479D-41AB-94BA-08BF-86795150CDD0}"/>
              </a:ext>
            </a:extLst>
          </p:cNvPr>
          <p:cNvSpPr/>
          <p:nvPr/>
        </p:nvSpPr>
        <p:spPr>
          <a:xfrm>
            <a:off x="569166" y="1229229"/>
            <a:ext cx="11240145" cy="252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Качественные параметры сточных вод: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-значения БПК и ХПК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концентрации взвешенных веществ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Концентрации соединений азота и фосфора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значения рН, щелочности, температура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</a:t>
            </a:r>
            <a:r>
              <a:rPr lang="ru-RU" sz="16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корректных значений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обосновании схемы и расчете сооружений биологической очистки – является одной из </a:t>
            </a:r>
            <a:r>
              <a:rPr lang="ru-RU" sz="16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ключевых задач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определяющих в конечном итоге возможность или невозможность достижения требуемого качества очистки.</a:t>
            </a:r>
            <a:endParaRPr lang="ru-RU" sz="1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8" name="Диаграмма 26">
            <a:extLst>
              <a:ext uri="{FF2B5EF4-FFF2-40B4-BE49-F238E27FC236}">
                <a16:creationId xmlns:a16="http://schemas.microsoft.com/office/drawing/2014/main" id="{8C415E75-BC33-CA10-D706-D0BFC452D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279498"/>
              </p:ext>
            </p:extLst>
          </p:nvPr>
        </p:nvGraphicFramePr>
        <p:xfrm>
          <a:off x="0" y="3711940"/>
          <a:ext cx="4850809" cy="1908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6">
            <a:extLst>
              <a:ext uri="{FF2B5EF4-FFF2-40B4-BE49-F238E27FC236}">
                <a16:creationId xmlns:a16="http://schemas.microsoft.com/office/drawing/2014/main" id="{E2E0F0C1-2FD3-399B-C4F0-108E3DE7E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401862"/>
              </p:ext>
            </p:extLst>
          </p:nvPr>
        </p:nvGraphicFramePr>
        <p:xfrm>
          <a:off x="8985380" y="1062572"/>
          <a:ext cx="2967135" cy="170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B26AD20-5E63-05A4-D29C-949DE27C075E}"/>
              </a:ext>
            </a:extLst>
          </p:cNvPr>
          <p:cNvSpPr txBox="1"/>
          <p:nvPr/>
        </p:nvSpPr>
        <p:spPr>
          <a:xfrm>
            <a:off x="4954555" y="3793471"/>
            <a:ext cx="71192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6600"/>
                </a:solidFill>
              </a:rPr>
              <a:t>!!!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статистической математической обработки входных данных, в том числе, определение диапазона расчетных качественных параметров поступающих сточных вод как </a:t>
            </a:r>
            <a:r>
              <a:rPr lang="ru-RU" sz="14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15го - 85го процентилей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(значения процентилей могут быть изменены технологом при соответствующем обосновании)</a:t>
            </a: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BF1AB319-4E6A-8F33-89BE-7ACFF06F2AF7}"/>
              </a:ext>
            </a:extLst>
          </p:cNvPr>
          <p:cNvSpPr/>
          <p:nvPr/>
        </p:nvSpPr>
        <p:spPr>
          <a:xfrm>
            <a:off x="302496" y="5500947"/>
            <a:ext cx="10245837" cy="1376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Расчетные расходы сточных вод:</a:t>
            </a:r>
            <a:r>
              <a:rPr lang="ru-RU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среднесуточный–используется только для расчета годовых эксплуатационных затрат;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максимальный месячный расход;  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максимальный суточный расход;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максимальный часовой расход сточных вод (м</a:t>
            </a:r>
            <a:r>
              <a:rPr lang="ru-RU" sz="14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/час).</a:t>
            </a:r>
          </a:p>
        </p:txBody>
      </p:sp>
    </p:spTree>
    <p:extLst>
      <p:ext uri="{BB962C8B-B14F-4D97-AF65-F5344CB8AC3E}">
        <p14:creationId xmlns:p14="http://schemas.microsoft.com/office/powerpoint/2010/main" val="141628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817796" y="143256"/>
            <a:ext cx="1137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Корректный технологический режим эксплуатации</a:t>
            </a:r>
            <a:endParaRPr lang="ru-RU" b="1" dirty="0">
              <a:solidFill>
                <a:srgbClr val="FF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85184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204821E-74BE-836E-1EE0-E7699E9F78C3}"/>
              </a:ext>
            </a:extLst>
          </p:cNvPr>
          <p:cNvSpPr txBox="1">
            <a:spLocks/>
          </p:cNvSpPr>
          <p:nvPr/>
        </p:nvSpPr>
        <p:spPr>
          <a:xfrm>
            <a:off x="2210590" y="491012"/>
            <a:ext cx="792011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Нитрификация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EA7E0E8A-467E-9C44-DA7C-B0F3F09A9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54" y="913063"/>
            <a:ext cx="5473335" cy="2168461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95445FC1-6ADD-D98D-C46D-901212ADD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279" y="933017"/>
            <a:ext cx="4967182" cy="2669860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51851026-C52B-56C6-EE57-F95F112C7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075" y="3562274"/>
            <a:ext cx="5192925" cy="1997901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F40BC729-2556-EFEE-0DB5-FAD1E3D2E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19617"/>
            <a:ext cx="4942653" cy="2673331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C1602A0B-B201-4BA9-A1BA-C18850A400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6824" y="4449340"/>
            <a:ext cx="3162525" cy="1490448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C849B2F2-C9A8-B6B0-0CCF-9EC8F80F8E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584" y="3294346"/>
            <a:ext cx="4362138" cy="9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0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06F7C99D028488A5D44A810E7A59A" ma:contentTypeVersion="19" ma:contentTypeDescription="Create a new document." ma:contentTypeScope="" ma:versionID="5a53b92058573e536a29bd1033a1035e">
  <xsd:schema xmlns:xsd="http://www.w3.org/2001/XMLSchema" xmlns:xs="http://www.w3.org/2001/XMLSchema" xmlns:p="http://schemas.microsoft.com/office/2006/metadata/properties" xmlns:ns3="a309f290-8663-4c38-8532-09da0148ecff" xmlns:ns4="ba895af3-1b5e-489e-85f0-08748f2f01d7" targetNamespace="http://schemas.microsoft.com/office/2006/metadata/properties" ma:root="true" ma:fieldsID="cbb1372f002da743e515d26e8291c645" ns3:_="" ns4:_="">
    <xsd:import namespace="a309f290-8663-4c38-8532-09da0148ecff"/>
    <xsd:import namespace="ba895af3-1b5e-489e-85f0-08748f2f01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9f290-8663-4c38-8532-09da0148ec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95af3-1b5e-489e-85f0-08748f2f01d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0ace10e6-8c8a-46b5-9435-807f619c65c5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1792B6-F592-48E6-89FC-B7677BA5D15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309f290-8663-4c38-8532-09da0148ecff"/>
    <ds:schemaRef ds:uri="http://purl.org/dc/elements/1.1/"/>
    <ds:schemaRef ds:uri="http://schemas.microsoft.com/office/2006/metadata/properties"/>
    <ds:schemaRef ds:uri="ba895af3-1b5e-489e-85f0-08748f2f01d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CC3964-8B53-4E85-88AB-008AE179B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09f290-8663-4c38-8532-09da0148ecff"/>
    <ds:schemaRef ds:uri="ba895af3-1b5e-489e-85f0-08748f2f01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E61156-C3FB-4182-937B-3D3E2D6ADF97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104B602-27E1-427D-B48D-7E1F699DCC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5462</TotalTime>
  <Words>1919</Words>
  <Application>Microsoft Office PowerPoint</Application>
  <PresentationFormat>Широкоэкранный</PresentationFormat>
  <Paragraphs>249</Paragraphs>
  <Slides>38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Tahoma</vt:lpstr>
      <vt:lpstr>Times New Roman</vt:lpstr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Харькин</dc:creator>
  <cp:lastModifiedBy>Oxana Kharkina</cp:lastModifiedBy>
  <cp:revision>172</cp:revision>
  <dcterms:created xsi:type="dcterms:W3CDTF">2022-01-10T10:13:50Z</dcterms:created>
  <dcterms:modified xsi:type="dcterms:W3CDTF">2022-08-09T12:50:22Z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0x010100AA706F7C99D028488A5D44A810E7A59A</vt:lpwstr>
  </property>
</Properties>
</file>