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7" r:id="rId6"/>
    <p:sldId id="277" r:id="rId7"/>
    <p:sldId id="294" r:id="rId8"/>
    <p:sldId id="302" r:id="rId9"/>
    <p:sldId id="278" r:id="rId10"/>
    <p:sldId id="295" r:id="rId11"/>
    <p:sldId id="297" r:id="rId12"/>
    <p:sldId id="298" r:id="rId13"/>
    <p:sldId id="296" r:id="rId14"/>
    <p:sldId id="299" r:id="rId15"/>
    <p:sldId id="300" r:id="rId16"/>
    <p:sldId id="301" r:id="rId17"/>
    <p:sldId id="28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88C8C"/>
    <a:srgbClr val="00E7E2"/>
    <a:srgbClr val="008C8C"/>
    <a:srgbClr val="00B4B0"/>
    <a:srgbClr val="286464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>
                <a:latin typeface="Times New Roman" panose="02020603050405020304" pitchFamily="18" charset="0"/>
                <a:cs typeface="Times New Roman" panose="02020603050405020304" pitchFamily="18" charset="0"/>
              </a:rPr>
              <a:t>Аммонийный азот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4384198594502484"/>
          <c:y val="0.11474388368187023"/>
          <c:w val="0.82974842194312493"/>
          <c:h val="0.70722115506731009"/>
        </c:manualLayout>
      </c:layout>
      <c:barChart>
        <c:barDir val="col"/>
        <c:grouping val="clustered"/>
        <c:varyColors val="0"/>
        <c:ser>
          <c:idx val="2"/>
          <c:order val="0"/>
          <c:invertIfNegative val="0"/>
          <c:val>
            <c:numRef>
              <c:f>книга!$C$4:$C$17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0-3395-49F9-95FA-22790C50F64B}"/>
            </c:ext>
          </c:extLst>
        </c:ser>
        <c:ser>
          <c:idx val="3"/>
          <c:order val="1"/>
          <c:invertIfNegative val="0"/>
          <c:val>
            <c:numRef>
              <c:f>книга!$D$4:$D$17</c:f>
              <c:numCache>
                <c:formatCode>General</c:formatCode>
                <c:ptCount val="14"/>
              </c:numCache>
            </c:numRef>
          </c:val>
          <c:extLst>
            <c:ext xmlns:c16="http://schemas.microsoft.com/office/drawing/2014/chart" uri="{C3380CC4-5D6E-409C-BE32-E72D297353CC}">
              <c16:uniqueId val="{00000001-3395-49F9-95FA-22790C50F64B}"/>
            </c:ext>
          </c:extLst>
        </c:ser>
        <c:ser>
          <c:idx val="7"/>
          <c:order val="2"/>
          <c:spPr>
            <a:solidFill>
              <a:srgbClr val="33CC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книга!$H$4:$H$17</c:f>
              <c:numCache>
                <c:formatCode>General</c:formatCode>
                <c:ptCount val="14"/>
                <c:pt idx="0">
                  <c:v>23.1</c:v>
                </c:pt>
                <c:pt idx="1">
                  <c:v>25.1</c:v>
                </c:pt>
                <c:pt idx="2">
                  <c:v>22.4</c:v>
                </c:pt>
                <c:pt idx="3">
                  <c:v>19.3</c:v>
                </c:pt>
                <c:pt idx="4">
                  <c:v>23.2</c:v>
                </c:pt>
                <c:pt idx="5">
                  <c:v>19.399999999999999</c:v>
                </c:pt>
                <c:pt idx="6">
                  <c:v>19.399999999999999</c:v>
                </c:pt>
                <c:pt idx="7">
                  <c:v>18.399999999999999</c:v>
                </c:pt>
                <c:pt idx="8">
                  <c:v>20.9</c:v>
                </c:pt>
                <c:pt idx="9">
                  <c:v>19.899999999999999</c:v>
                </c:pt>
                <c:pt idx="10">
                  <c:v>21.9</c:v>
                </c:pt>
                <c:pt idx="11">
                  <c:v>27.4</c:v>
                </c:pt>
                <c:pt idx="12">
                  <c:v>25</c:v>
                </c:pt>
                <c:pt idx="13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5-49F9-95FA-22790C50F6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70"/>
        <c:axId val="65457536"/>
        <c:axId val="65459712"/>
      </c:barChart>
      <c:catAx>
        <c:axId val="65457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сутки</a:t>
                </a:r>
              </a:p>
            </c:rich>
          </c:tx>
          <c:layout>
            <c:manualLayout>
              <c:xMode val="edge"/>
              <c:yMode val="edge"/>
              <c:x val="0.88478722804277565"/>
              <c:y val="0.8912746856743714"/>
            </c:manualLayout>
          </c:layout>
          <c:overlay val="0"/>
        </c:title>
        <c:majorTickMark val="none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65459712"/>
        <c:crosses val="autoZero"/>
        <c:auto val="1"/>
        <c:lblAlgn val="ctr"/>
        <c:lblOffset val="100"/>
        <c:noMultiLvlLbl val="0"/>
      </c:catAx>
      <c:valAx>
        <c:axId val="65459712"/>
        <c:scaling>
          <c:orientation val="minMax"/>
        </c:scaling>
        <c:delete val="0"/>
        <c:axPos val="l"/>
        <c:majorGridlines>
          <c:spPr>
            <a:ln w="6350"/>
          </c:spPr>
        </c:majorGridlines>
        <c:title>
          <c:tx>
            <c:rich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концентрация</a:t>
                </a:r>
                <a:r>
                  <a:rPr lang="ru-RU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N-NH</a:t>
                </a:r>
                <a:r>
                  <a:rPr lang="en-US" baseline="-25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мг/л</a:t>
                </a:r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12700">
            <a:solidFill>
              <a:sysClr val="windowText" lastClr="000000"/>
            </a:solidFill>
          </a:ln>
        </c:spPr>
        <c:crossAx val="654575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110007885123281"/>
          <c:y val="5.3571738556827016E-2"/>
          <c:w val="0.75222440944881885"/>
          <c:h val="0.74915135608048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Figs1!$C$3</c:f>
              <c:strCache>
                <c:ptCount val="1"/>
                <c:pt idx="0">
                  <c:v>V20oC/VToC</c:v>
                </c:pt>
              </c:strCache>
            </c:strRef>
          </c:tx>
          <c:spPr>
            <a:solidFill>
              <a:sysClr val="windowText" lastClr="000000">
                <a:lumMod val="50000"/>
                <a:lumOff val="50000"/>
              </a:sysClr>
            </a:solidFill>
            <a:ln w="9525" cap="flat" cmpd="sng" algn="ctr">
              <a:solidFill>
                <a:sysClr val="windowText" lastClr="000000"/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numRef>
              <c:f>Figs1!$B$4:$B$10</c:f>
              <c:numCache>
                <c:formatCode>General</c:formatCode>
                <c:ptCount val="7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18</c:v>
                </c:pt>
                <c:pt idx="4">
                  <c:v>20</c:v>
                </c:pt>
                <c:pt idx="5">
                  <c:v>22</c:v>
                </c:pt>
                <c:pt idx="6">
                  <c:v>24</c:v>
                </c:pt>
              </c:numCache>
            </c:numRef>
          </c:cat>
          <c:val>
            <c:numRef>
              <c:f>Figs1!$C$4:$C$10</c:f>
              <c:numCache>
                <c:formatCode>General</c:formatCode>
                <c:ptCount val="7"/>
                <c:pt idx="0">
                  <c:v>1.6347826086956523</c:v>
                </c:pt>
                <c:pt idx="1">
                  <c:v>1.4608695652173913</c:v>
                </c:pt>
                <c:pt idx="2">
                  <c:v>1.2956521739130435</c:v>
                </c:pt>
                <c:pt idx="3">
                  <c:v>1.1304347826086956</c:v>
                </c:pt>
                <c:pt idx="4">
                  <c:v>1</c:v>
                </c:pt>
                <c:pt idx="5">
                  <c:v>0.88695652173913042</c:v>
                </c:pt>
                <c:pt idx="6">
                  <c:v>0.81739130434782614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A-407A-B877-68BF90C0F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808448"/>
        <c:axId val="148810368"/>
      </c:barChart>
      <c:catAx>
        <c:axId val="148808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>
                    <a:solidFill>
                      <a:schemeClr val="tx1"/>
                    </a:solidFill>
                    <a:latin typeface="+mn-lt"/>
                  </a:rPr>
                  <a:t>Температура сточных воД,</a:t>
                </a:r>
                <a:r>
                  <a:rPr lang="ru-RU" sz="1100" baseline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ru-RU" sz="1100" baseline="30000">
                    <a:solidFill>
                      <a:schemeClr val="tx1"/>
                    </a:solidFill>
                    <a:latin typeface="+mn-lt"/>
                  </a:rPr>
                  <a:t>о</a:t>
                </a:r>
                <a:r>
                  <a:rPr lang="ru-RU" sz="1100" baseline="0">
                    <a:solidFill>
                      <a:schemeClr val="tx1"/>
                    </a:solidFill>
                    <a:latin typeface="+mn-lt"/>
                  </a:rPr>
                  <a:t>С</a:t>
                </a:r>
                <a:endParaRPr lang="en-US" sz="1100">
                  <a:solidFill>
                    <a:schemeClr val="tx1"/>
                  </a:solidFill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10368"/>
        <c:crossesAt val="0"/>
        <c:auto val="1"/>
        <c:lblAlgn val="ctr"/>
        <c:lblOffset val="100"/>
        <c:noMultiLvlLbl val="0"/>
      </c:catAx>
      <c:valAx>
        <c:axId val="14881036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cap="all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>
                    <a:solidFill>
                      <a:schemeClr val="tx1"/>
                    </a:solidFill>
                    <a:latin typeface="+mn-lt"/>
                  </a:rPr>
                  <a:t>Vt</a:t>
                </a:r>
                <a:r>
                  <a:rPr lang="en-US" sz="1100" baseline="30000">
                    <a:solidFill>
                      <a:schemeClr val="tx1"/>
                    </a:solidFill>
                    <a:latin typeface="+mn-lt"/>
                  </a:rPr>
                  <a:t>o</a:t>
                </a:r>
                <a:r>
                  <a:rPr lang="en-US" sz="1100">
                    <a:solidFill>
                      <a:schemeClr val="tx1"/>
                    </a:solidFill>
                    <a:latin typeface="+mn-lt"/>
                  </a:rPr>
                  <a:t>C/V20</a:t>
                </a:r>
                <a:r>
                  <a:rPr lang="en-US" sz="1100" baseline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1100" baseline="30000">
                    <a:solidFill>
                      <a:schemeClr val="tx1"/>
                    </a:solidFill>
                    <a:latin typeface="+mn-lt"/>
                  </a:rPr>
                  <a:t>o</a:t>
                </a:r>
                <a:r>
                  <a:rPr lang="en-US" sz="1100" baseline="0">
                    <a:solidFill>
                      <a:schemeClr val="tx1"/>
                    </a:solidFill>
                    <a:latin typeface="+mn-lt"/>
                  </a:rPr>
                  <a:t>C</a:t>
                </a:r>
                <a:endParaRPr lang="en-US" sz="1100">
                  <a:solidFill>
                    <a:schemeClr val="tx1"/>
                  </a:solidFill>
                  <a:latin typeface="+mn-lt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80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0.47299</cdr:x>
      <cdr:y>0.13231</cdr:y>
    </cdr:from>
    <cdr:to>
      <cdr:x>0.66499</cdr:x>
      <cdr:y>0.35707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418194" y="304876"/>
          <a:ext cx="981623" cy="51789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отсекаемые значения</a:t>
          </a:r>
        </a:p>
      </cdr:txBody>
    </cdr:sp>
  </cdr:relSizeAnchor>
  <cdr:relSizeAnchor xmlns:cdr="http://schemas.openxmlformats.org/drawingml/2006/chartDrawing">
    <cdr:from>
      <cdr:x>0.80871</cdr:x>
      <cdr:y>0.15499</cdr:y>
    </cdr:from>
    <cdr:to>
      <cdr:x>0.86497</cdr:x>
      <cdr:y>0.26929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657709" y="390525"/>
          <a:ext cx="324026" cy="2880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0.5871</cdr:x>
      <cdr:y>0.20791</cdr:y>
    </cdr:from>
    <cdr:to>
      <cdr:x>0.80871</cdr:x>
      <cdr:y>0.21214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A15BC53F-497D-437F-8935-C4689D4D377C}"/>
            </a:ext>
          </a:extLst>
        </cdr:cNvPr>
        <cdr:cNvCxnSpPr>
          <a:endCxn xmlns:a="http://schemas.openxmlformats.org/drawingml/2006/main" id="3" idx="2"/>
        </cdr:cNvCxnSpPr>
      </cdr:nvCxnSpPr>
      <cdr:spPr>
        <a:xfrm xmlns:a="http://schemas.openxmlformats.org/drawingml/2006/main">
          <a:off x="3381373" y="523867"/>
          <a:ext cx="1276336" cy="1065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0.21664</cdr:x>
      <cdr:y>0.20413</cdr:y>
    </cdr:from>
    <cdr:to>
      <cdr:x>0.2729</cdr:x>
      <cdr:y>0.31843</cdr:y>
    </cdr:to>
    <cdr:sp macro="" textlink="">
      <cdr:nvSpPr>
        <cdr:cNvPr id="8" name="Овал 7"/>
        <cdr:cNvSpPr/>
      </cdr:nvSpPr>
      <cdr:spPr>
        <a:xfrm xmlns:a="http://schemas.openxmlformats.org/drawingml/2006/main">
          <a:off x="1247755" y="514342"/>
          <a:ext cx="324026" cy="2879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127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0.2729</cdr:x>
      <cdr:y>0.21925</cdr:y>
    </cdr:from>
    <cdr:to>
      <cdr:x>0.50606</cdr:x>
      <cdr:y>0.26128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8D3C96FE-BBDE-48ED-A314-DD9F5DB4EAAE}"/>
            </a:ext>
          </a:extLst>
        </cdr:cNvPr>
        <cdr:cNvCxnSpPr>
          <a:endCxn xmlns:a="http://schemas.openxmlformats.org/drawingml/2006/main" id="8" idx="6"/>
        </cdr:cNvCxnSpPr>
      </cdr:nvCxnSpPr>
      <cdr:spPr>
        <a:xfrm xmlns:a="http://schemas.openxmlformats.org/drawingml/2006/main" flipH="1">
          <a:off x="1571781" y="552440"/>
          <a:ext cx="1342846" cy="10590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0.81582</cdr:x>
      <cdr:y>0</cdr:y>
    </cdr:from>
    <cdr:to>
      <cdr:x>1</cdr:x>
      <cdr:y>0.18199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4170919" y="0"/>
          <a:ext cx="941649" cy="419354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расчетное значение</a:t>
          </a:r>
        </a:p>
      </cdr:txBody>
    </cdr:sp>
  </cdr:relSizeAnchor>
  <cdr:relSizeAnchor xmlns:cdr="http://schemas.openxmlformats.org/drawingml/2006/chartDrawing">
    <cdr:from>
      <cdr:x>0.90794</cdr:x>
      <cdr:y>0.08317</cdr:y>
    </cdr:from>
    <cdr:to>
      <cdr:x>0.92944</cdr:x>
      <cdr:y>0.22681</cdr:y>
    </cdr:to>
    <cdr:cxnSp macro="">
      <cdr:nvCxnSpPr>
        <cdr:cNvPr id="15" name="Прямая со стрелкой 14">
          <a:extLst xmlns:a="http://schemas.openxmlformats.org/drawingml/2006/main">
            <a:ext uri="{FF2B5EF4-FFF2-40B4-BE49-F238E27FC236}">
              <a16:creationId xmlns:a16="http://schemas.microsoft.com/office/drawing/2014/main" id="{B6EA961C-6CA6-4974-BDEE-C6C238346ED9}"/>
            </a:ext>
          </a:extLst>
        </cdr:cNvPr>
        <cdr:cNvCxnSpPr/>
      </cdr:nvCxnSpPr>
      <cdr:spPr>
        <a:xfrm xmlns:a="http://schemas.openxmlformats.org/drawingml/2006/main" flipH="1">
          <a:off x="5229225" y="209550"/>
          <a:ext cx="123825" cy="3619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B05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3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66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11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4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08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3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52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7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0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6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25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42BC3-1F63-47A5-B284-5D9C202469D9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0DF36-41BF-4B62-978E-07D816928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7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969" y="296876"/>
            <a:ext cx="12192000" cy="29882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400" b="1" dirty="0">
              <a:solidFill>
                <a:srgbClr val="FF6600"/>
              </a:solidFill>
              <a:latin typeface="Arial Black" panose="020B0A04020102020204" pitchFamily="34" charset="0"/>
              <a:cs typeface="Tahoma" panose="020B0604030504040204" pitchFamily="34" charset="0"/>
            </a:endParaRPr>
          </a:p>
          <a:p>
            <a:pPr algn="ctr"/>
            <a:endParaRPr lang="ru-RU" sz="4400" b="1" dirty="0">
              <a:solidFill>
                <a:srgbClr val="FF6600"/>
              </a:solidFill>
              <a:latin typeface="Arial Black" panose="020B0A0402010202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основных технологических ошибок 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 реконструкции/нового строительства</a:t>
            </a:r>
          </a:p>
          <a:p>
            <a:pPr algn="ctr"/>
            <a:r>
              <a:rPr lang="ru-RU" sz="32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канализационных очистных сооружений.</a:t>
            </a:r>
            <a:endParaRPr lang="ru-RU" sz="3200" b="1" dirty="0">
              <a:solidFill>
                <a:srgbClr val="555555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5575955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25952" y="4597835"/>
            <a:ext cx="504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Харькина О. В., </a:t>
            </a:r>
          </a:p>
          <a:p>
            <a:r>
              <a:rPr lang="ru-RU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ru-RU" sz="1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.т.н., руководитель секции Отведение и очистка сточных вод ЭТС РАВВ, член группы оценки проектов соответствия НДТ при Минстрое РФ</a:t>
            </a:r>
            <a:endParaRPr lang="ru-RU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846" y="2907647"/>
            <a:ext cx="1646063" cy="16216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0830" y="4874834"/>
            <a:ext cx="612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Tahoma" panose="020B0604030504040204" pitchFamily="34" charset="0"/>
                <a:cs typeface="Tahoma" panose="020B0604030504040204" pitchFamily="34" charset="0"/>
              </a:rPr>
              <a:t>Харькина О. В. (РАВВ, ООО Архитектура Водных Технологий)</a:t>
            </a:r>
            <a:endParaRPr 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8C118C-28E9-85AC-32D6-1A3D33BA6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1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014833" y="232719"/>
            <a:ext cx="11058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Правильно выполненный расчет сооружений, в первую очередь сооружений биологической очистки. </a:t>
            </a:r>
          </a:p>
          <a:p>
            <a:r>
              <a:rPr lang="ru-RU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Аэротенки должны быть рассчитаны по формулам ферментативной кинетики, применение эмпирических моделей несет риски получений неверных результатов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315224" y="42727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715347F-5B62-3EE4-B7C8-4F0C7123C086}"/>
              </a:ext>
            </a:extLst>
          </p:cNvPr>
          <p:cNvSpPr txBox="1"/>
          <p:nvPr/>
        </p:nvSpPr>
        <p:spPr>
          <a:xfrm>
            <a:off x="2430064" y="3348962"/>
            <a:ext cx="270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Эмпирическая модель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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13184" y="233607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AA224D-8677-3070-2ACB-6B25288C1C1D}"/>
              </a:ext>
            </a:extLst>
          </p:cNvPr>
          <p:cNvSpPr txBox="1"/>
          <p:nvPr/>
        </p:nvSpPr>
        <p:spPr>
          <a:xfrm>
            <a:off x="5446965" y="1535383"/>
            <a:ext cx="6102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результатов расчетов по различным моделям </a:t>
            </a:r>
            <a:r>
              <a:rPr lang="en-US" alt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[2]</a:t>
            </a:r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A4263-2161-171F-2E3B-13FC891AE3BE}"/>
              </a:ext>
            </a:extLst>
          </p:cNvPr>
          <p:cNvSpPr txBox="1"/>
          <p:nvPr/>
        </p:nvSpPr>
        <p:spPr>
          <a:xfrm>
            <a:off x="429931" y="2043019"/>
            <a:ext cx="4488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Сравнительные расчеты выполнены для температуры сточных вод 17оС и КРК 2 мг/л</a:t>
            </a: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F544CBCD-3E6F-AB3D-4F98-74D238DA7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766" y="2043019"/>
            <a:ext cx="7075707" cy="41071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58948B4-A8EC-1CBA-BDFC-24EFD3CF5267}"/>
              </a:ext>
            </a:extLst>
          </p:cNvPr>
          <p:cNvSpPr txBox="1"/>
          <p:nvPr/>
        </p:nvSpPr>
        <p:spPr>
          <a:xfrm>
            <a:off x="2156816" y="2782765"/>
            <a:ext cx="291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8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Теоретическая модель </a:t>
            </a:r>
            <a:r>
              <a:rPr lang="ru-RU" sz="2000" dirty="0">
                <a:solidFill>
                  <a:srgbClr val="28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sz="2000" dirty="0">
              <a:solidFill>
                <a:srgbClr val="288C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36DAD-104A-87AC-AC3F-EC72896DD96E}"/>
              </a:ext>
            </a:extLst>
          </p:cNvPr>
          <p:cNvSpPr txBox="1"/>
          <p:nvPr/>
        </p:nvSpPr>
        <p:spPr>
          <a:xfrm>
            <a:off x="2156816" y="2972311"/>
            <a:ext cx="2919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8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Теоретическая модель </a:t>
            </a:r>
            <a:r>
              <a:rPr lang="ru-RU" sz="2000" dirty="0">
                <a:solidFill>
                  <a:srgbClr val="288C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ru-RU" sz="2000" dirty="0">
              <a:solidFill>
                <a:srgbClr val="288C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6A3ED0-55D3-B0FF-F0E1-80C55CC91CAD}"/>
              </a:ext>
            </a:extLst>
          </p:cNvPr>
          <p:cNvSpPr txBox="1"/>
          <p:nvPr/>
        </p:nvSpPr>
        <p:spPr>
          <a:xfrm>
            <a:off x="2497208" y="3905604"/>
            <a:ext cx="2703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Эмпирическая модель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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44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014833" y="186066"/>
            <a:ext cx="11058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Правильно выполненный расчет сооружений, в первую очередь сооружений биологической очистки. </a:t>
            </a:r>
          </a:p>
          <a:p>
            <a:r>
              <a:rPr lang="ru-RU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Аэротенки должны быть рассчитаны по формулам ферментативной кинетики, применение эмпирических моделей несет риски получений неверных результатов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315224" y="42727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38E443A0-5C77-98DC-2CAB-0F57F2866AFC}"/>
              </a:ext>
            </a:extLst>
          </p:cNvPr>
          <p:cNvSpPr txBox="1">
            <a:spLocks/>
          </p:cNvSpPr>
          <p:nvPr/>
        </p:nvSpPr>
        <p:spPr>
          <a:xfrm>
            <a:off x="1284007" y="1617714"/>
            <a:ext cx="8983663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67" b="1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09585" algn="l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219170" algn="l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828754" algn="l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438339" algn="l" rtl="0" fontAlgn="base">
              <a:spcBef>
                <a:spcPct val="0"/>
              </a:spcBef>
              <a:spcAft>
                <a:spcPct val="0"/>
              </a:spcAft>
              <a:defRPr sz="3333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ru-RU" altLang="ru-RU" sz="2400" kern="0" dirty="0">
                <a:solidFill>
                  <a:schemeClr val="tx1"/>
                </a:solidFill>
              </a:rPr>
              <a:t>Расчет по </a:t>
            </a:r>
            <a:r>
              <a:rPr lang="en-US" altLang="ru-RU" sz="2400" kern="0" dirty="0">
                <a:solidFill>
                  <a:schemeClr val="tx1"/>
                </a:solidFill>
              </a:rPr>
              <a:t>ASM 2d</a:t>
            </a:r>
          </a:p>
          <a:p>
            <a:pPr algn="ctr">
              <a:defRPr/>
            </a:pPr>
            <a:r>
              <a:rPr lang="en-US" altLang="ru-RU" sz="2400" kern="0" dirty="0">
                <a:solidFill>
                  <a:schemeClr val="tx1"/>
                </a:solidFill>
              </a:rPr>
              <a:t>(</a:t>
            </a:r>
            <a:r>
              <a:rPr lang="ru-RU" altLang="ru-RU" sz="2400" kern="0" dirty="0">
                <a:solidFill>
                  <a:schemeClr val="tx1"/>
                </a:solidFill>
              </a:rPr>
              <a:t>Магистерская работа</a:t>
            </a:r>
            <a:r>
              <a:rPr lang="ru-RU" altLang="ru-RU" sz="2400" kern="0" dirty="0">
                <a:solidFill>
                  <a:schemeClr val="bg1"/>
                </a:solidFill>
              </a:rPr>
              <a:t>. </a:t>
            </a:r>
            <a:r>
              <a:rPr lang="ru-RU" altLang="ru-RU" sz="2400" kern="0" dirty="0">
                <a:solidFill>
                  <a:schemeClr val="tx1"/>
                </a:solidFill>
              </a:rPr>
              <a:t>Преподаватель Харькина О.В.)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id="{185B6AF5-F50C-E099-92C9-413C8AADF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18" y="2410201"/>
            <a:ext cx="5877439" cy="2481687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4A27DCB2-D323-910D-2CC8-29670F617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55065"/>
            <a:ext cx="6232243" cy="685594"/>
          </a:xfrm>
          <a:prstGeom prst="rect">
            <a:avLst/>
          </a:pr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15AA0570-E683-311A-28AD-7B687AAB5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925" y="2301327"/>
            <a:ext cx="4505300" cy="2721121"/>
          </a:xfrm>
          <a:prstGeom prst="rect">
            <a:avLst/>
          </a:prstGeom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C2ADCD1A-3E0D-5858-9EED-AE2CEF59F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951" y="4338835"/>
            <a:ext cx="4809949" cy="225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81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44809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altLang="ru-RU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817796" y="143256"/>
            <a:ext cx="11374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Правильно выполненный расчет сооружений, в первую очередь сооружений биологической очистки. </a:t>
            </a:r>
          </a:p>
          <a:p>
            <a:r>
              <a:rPr lang="ru-RU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Аэротенки должны быть рассчитаны по формулам ферментативной кинетики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142531" y="11189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1F9804-1D82-1993-9B3A-0921520CD46A}"/>
              </a:ext>
            </a:extLst>
          </p:cNvPr>
          <p:cNvSpPr/>
          <p:nvPr/>
        </p:nvSpPr>
        <p:spPr>
          <a:xfrm>
            <a:off x="5085184" y="2010263"/>
            <a:ext cx="6825782" cy="584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DFCA92F2-92DF-336A-E44A-714D96C0B9F6}"/>
              </a:ext>
            </a:extLst>
          </p:cNvPr>
          <p:cNvSpPr/>
          <p:nvPr/>
        </p:nvSpPr>
        <p:spPr>
          <a:xfrm>
            <a:off x="118187" y="1876252"/>
            <a:ext cx="1189031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Существует несколько импортных пакетов программ, реализующих расчеты по моделям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ASM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 Win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GPS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STOAT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др., но это – «тяжелые» импортные англоязычные программные продукты, на которых могут работать только технологи экспертного уровня, так как данные программы требуют большого количества входных данных по фракционному составу сточных вод и активного ила, определение которых требует большого количества лабораторных и модельных тестов, которые могут проводить люди, имеющие соответствующих опыт конкретных исследований. Более того, технолог, который работает на данных Программных продуктах, должен иметь квалификацию, позволяющую понять, что Программы, в какой-то момент, выдают некорректный результат</a:t>
            </a:r>
            <a:r>
              <a:rPr lang="ru-RU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FB6CB1E-3467-49C0-850D-23AE07C983EA}"/>
              </a:ext>
            </a:extLst>
          </p:cNvPr>
          <p:cNvSpPr txBox="1">
            <a:spLocks/>
          </p:cNvSpPr>
          <p:nvPr/>
        </p:nvSpPr>
        <p:spPr>
          <a:xfrm>
            <a:off x="990489" y="1366154"/>
            <a:ext cx="9621249" cy="577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!!!!</a:t>
            </a:r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Программные продукты</a:t>
            </a:r>
          </a:p>
        </p:txBody>
      </p:sp>
      <p:pic>
        <p:nvPicPr>
          <p:cNvPr id="15" name="Picture 7" descr="ÐÐ°ÑÑÐ¸Ð½ÐºÐ¸ Ð¿Ð¾ Ð·Ð°Ð¿ÑÐ¾ÑÑ activated sludge models">
            <a:extLst>
              <a:ext uri="{FF2B5EF4-FFF2-40B4-BE49-F238E27FC236}">
                <a16:creationId xmlns:a16="http://schemas.microsoft.com/office/drawing/2014/main" id="{EE42C1D0-EF10-AFCC-2A63-BD9A4D4B0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9" y="3969133"/>
            <a:ext cx="1723179" cy="24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https://envirosim.com/files/images/bw-1024x622.jpg">
            <a:extLst>
              <a:ext uri="{FF2B5EF4-FFF2-40B4-BE49-F238E27FC236}">
                <a16:creationId xmlns:a16="http://schemas.microsoft.com/office/drawing/2014/main" id="{4427F704-3F2A-FD2C-927E-019468810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39" y="3959263"/>
            <a:ext cx="3414147" cy="17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7" descr="ÐÐ°ÑÑÐ¸Ð½ÐºÐ¸ Ð¿Ð¾ Ð·Ð°Ð¿ÑÐ¾ÑÑ GPS-X">
            <a:extLst>
              <a:ext uri="{FF2B5EF4-FFF2-40B4-BE49-F238E27FC236}">
                <a16:creationId xmlns:a16="http://schemas.microsoft.com/office/drawing/2014/main" id="{91A6B49D-9086-EB6C-00B8-3FDB7DCD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7" y="5149395"/>
            <a:ext cx="3124883" cy="16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>
            <a:extLst>
              <a:ext uri="{FF2B5EF4-FFF2-40B4-BE49-F238E27FC236}">
                <a16:creationId xmlns:a16="http://schemas.microsoft.com/office/drawing/2014/main" id="{0943BBE4-B8E5-D1B8-5D4F-CEDD721854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6926" y="3777990"/>
            <a:ext cx="2878735" cy="2186207"/>
          </a:xfrm>
          <a:prstGeom prst="rect">
            <a:avLst/>
          </a:prstGeom>
        </p:spPr>
      </p:pic>
      <p:pic>
        <p:nvPicPr>
          <p:cNvPr id="23" name="Picture 26">
            <a:extLst>
              <a:ext uri="{FF2B5EF4-FFF2-40B4-BE49-F238E27FC236}">
                <a16:creationId xmlns:a16="http://schemas.microsoft.com/office/drawing/2014/main" id="{431D5ABB-E76E-20E7-0F41-10B700434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7136" y="4655801"/>
            <a:ext cx="3260939" cy="211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34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265" y="1285745"/>
            <a:ext cx="11836188" cy="130842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Единственный путь достижения требуемого качества очищенной воды – </a:t>
            </a:r>
          </a:p>
          <a:p>
            <a:pPr algn="ctr"/>
            <a:r>
              <a:rPr lang="ru-RU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профессиональные решения </a:t>
            </a:r>
            <a:r>
              <a:rPr lang="ru-RU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проектировании и эксплуатации канализационных очистных сооружений</a:t>
            </a:r>
          </a:p>
          <a:p>
            <a:pPr algn="ctr"/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5575955"/>
            <a:ext cx="12192000" cy="1282045"/>
            <a:chOff x="-150830" y="1431628"/>
            <a:chExt cx="12192000" cy="128204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-150830" y="1431628"/>
              <a:ext cx="12192000" cy="1282045"/>
            </a:xfrm>
            <a:prstGeom prst="rect">
              <a:avLst/>
            </a:prstGeom>
            <a:solidFill>
              <a:srgbClr val="008C8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2575" y="1568650"/>
              <a:ext cx="2706048" cy="100800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1961802" y="4504731"/>
            <a:ext cx="6359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Харькина Оксана Викторовна, к.т.н.,</a:t>
            </a:r>
          </a:p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Кризис-технолог по очистке сточных вод,</a:t>
            </a:r>
          </a:p>
          <a:p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Руководитель секции «Отведение и очистка сточных вод» ЭТС РАВВ</a:t>
            </a:r>
          </a:p>
          <a:p>
            <a:r>
              <a:rPr lang="en-US" sz="1400" dirty="0">
                <a:latin typeface="Tahoma" panose="020B0604030504040204" pitchFamily="34" charset="0"/>
                <a:cs typeface="Tahoma" panose="020B0604030504040204" pitchFamily="34" charset="0"/>
              </a:rPr>
              <a:t>okh@watertec.ru</a:t>
            </a:r>
            <a:r>
              <a:rPr lang="ru-RU" sz="14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3064" y="137023"/>
            <a:ext cx="6971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4000" b="1" i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0" y="3621718"/>
            <a:ext cx="1646063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08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415" y="5533264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1362" y="191023"/>
            <a:ext cx="8629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Причины реконструкции 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канализационных очистных сооружений: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35195" y="4149683"/>
            <a:ext cx="99812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</a:pPr>
            <a:r>
              <a:rPr lang="ru-RU" sz="20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Требуемый результат </a:t>
            </a:r>
            <a:r>
              <a:rPr 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при любой из причин реконструкции:</a:t>
            </a:r>
          </a:p>
          <a:p>
            <a:pPr algn="ctr">
              <a:buClr>
                <a:srgbClr val="FF6600"/>
              </a:buClr>
            </a:pPr>
            <a:endParaRPr lang="ru-RU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FF6600"/>
              </a:buClr>
            </a:pPr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Стабильное обеспечение заданного качества очищенной воды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8B634-F675-938E-24C1-32CE178DE9A6}"/>
              </a:ext>
            </a:extLst>
          </p:cNvPr>
          <p:cNvSpPr txBox="1"/>
          <p:nvPr/>
        </p:nvSpPr>
        <p:spPr>
          <a:xfrm>
            <a:off x="1278013" y="1880554"/>
            <a:ext cx="100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Функциональное устаревание существующих сооружений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91BA4-25B8-10D6-3BF8-56F25371C661}"/>
              </a:ext>
            </a:extLst>
          </p:cNvPr>
          <p:cNvSpPr txBox="1"/>
          <p:nvPr/>
        </p:nvSpPr>
        <p:spPr>
          <a:xfrm>
            <a:off x="1278013" y="2700920"/>
            <a:ext cx="962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Изменение расходов и качественных показателей поступающих сточных вод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5801B3C-2588-9016-A70F-140C91E74E89}"/>
              </a:ext>
            </a:extLst>
          </p:cNvPr>
          <p:cNvSpPr/>
          <p:nvPr/>
        </p:nvSpPr>
        <p:spPr>
          <a:xfrm>
            <a:off x="301373" y="94536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6730973-249D-3781-3951-C591191FC76A}"/>
              </a:ext>
            </a:extLst>
          </p:cNvPr>
          <p:cNvSpPr/>
          <p:nvPr/>
        </p:nvSpPr>
        <p:spPr>
          <a:xfrm>
            <a:off x="301372" y="1724658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D331C2C-6969-E127-61AE-8CB3290EE4B8}"/>
              </a:ext>
            </a:extLst>
          </p:cNvPr>
          <p:cNvSpPr/>
          <p:nvPr/>
        </p:nvSpPr>
        <p:spPr>
          <a:xfrm>
            <a:off x="301371" y="257953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A42F6-39F8-B12B-1935-F934A1724D1A}"/>
              </a:ext>
            </a:extLst>
          </p:cNvPr>
          <p:cNvSpPr txBox="1"/>
          <p:nvPr/>
        </p:nvSpPr>
        <p:spPr>
          <a:xfrm>
            <a:off x="1278013" y="1081955"/>
            <a:ext cx="100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Физическое устаревание существующих сооружений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F0720FC-2398-B845-4ECA-EF1384FB878F}"/>
              </a:ext>
            </a:extLst>
          </p:cNvPr>
          <p:cNvSpPr/>
          <p:nvPr/>
        </p:nvSpPr>
        <p:spPr>
          <a:xfrm>
            <a:off x="301371" y="340128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854BC2-E0F6-DBA7-C30B-622EDA863055}"/>
              </a:ext>
            </a:extLst>
          </p:cNvPr>
          <p:cNvSpPr txBox="1"/>
          <p:nvPr/>
        </p:nvSpPr>
        <p:spPr>
          <a:xfrm>
            <a:off x="1278013" y="3535750"/>
            <a:ext cx="962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Изменение требований к качеству очищенных вод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7452DE-A30C-1E10-87DE-9A4644DF51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17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5415" y="5533264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81362" y="191023"/>
            <a:ext cx="86292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Причины нового строительства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канализационных очистных сооружений: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9404" y="5040821"/>
            <a:ext cx="998123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6600"/>
              </a:buClr>
            </a:pPr>
            <a:r>
              <a:rPr lang="ru-RU" sz="2000" b="1" dirty="0">
                <a:solidFill>
                  <a:srgbClr val="FF66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Требуемый результат </a:t>
            </a:r>
            <a:r>
              <a:rPr lang="ru-RU" sz="2000" b="1" dirty="0">
                <a:latin typeface="Tahoma" panose="020B0604030504040204" pitchFamily="34" charset="0"/>
                <a:cs typeface="Tahoma" panose="020B0604030504040204" pitchFamily="34" charset="0"/>
              </a:rPr>
              <a:t>при любой из причин реконструкции:</a:t>
            </a:r>
          </a:p>
          <a:p>
            <a:pPr algn="ctr">
              <a:buClr>
                <a:srgbClr val="FF6600"/>
              </a:buClr>
            </a:pPr>
            <a:endParaRPr lang="ru-RU" sz="20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Clr>
                <a:srgbClr val="FF6600"/>
              </a:buClr>
            </a:pPr>
            <a:r>
              <a:rPr lang="ru-RU" b="1" dirty="0">
                <a:latin typeface="Tahoma" panose="020B0604030504040204" pitchFamily="34" charset="0"/>
                <a:cs typeface="Tahoma" panose="020B0604030504040204" pitchFamily="34" charset="0"/>
              </a:rPr>
              <a:t>Стабильное обеспечение заданного качества очищенной воды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E8B634-F675-938E-24C1-32CE178DE9A6}"/>
              </a:ext>
            </a:extLst>
          </p:cNvPr>
          <p:cNvSpPr txBox="1"/>
          <p:nvPr/>
        </p:nvSpPr>
        <p:spPr>
          <a:xfrm>
            <a:off x="1278013" y="1880554"/>
            <a:ext cx="100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Физическое и функциональное устаревание существующих сооружений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591BA4-25B8-10D6-3BF8-56F25371C661}"/>
              </a:ext>
            </a:extLst>
          </p:cNvPr>
          <p:cNvSpPr txBox="1"/>
          <p:nvPr/>
        </p:nvSpPr>
        <p:spPr>
          <a:xfrm>
            <a:off x="1278013" y="2700920"/>
            <a:ext cx="962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Изменение расходов и качественных показателей поступающих сточных вод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5801B3C-2588-9016-A70F-140C91E74E89}"/>
              </a:ext>
            </a:extLst>
          </p:cNvPr>
          <p:cNvSpPr/>
          <p:nvPr/>
        </p:nvSpPr>
        <p:spPr>
          <a:xfrm>
            <a:off x="301373" y="94536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96730973-249D-3781-3951-C591191FC76A}"/>
              </a:ext>
            </a:extLst>
          </p:cNvPr>
          <p:cNvSpPr/>
          <p:nvPr/>
        </p:nvSpPr>
        <p:spPr>
          <a:xfrm>
            <a:off x="301372" y="1724658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D331C2C-6969-E127-61AE-8CB3290EE4B8}"/>
              </a:ext>
            </a:extLst>
          </p:cNvPr>
          <p:cNvSpPr/>
          <p:nvPr/>
        </p:nvSpPr>
        <p:spPr>
          <a:xfrm>
            <a:off x="301371" y="257953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A42F6-39F8-B12B-1935-F934A1724D1A}"/>
              </a:ext>
            </a:extLst>
          </p:cNvPr>
          <p:cNvSpPr txBox="1"/>
          <p:nvPr/>
        </p:nvSpPr>
        <p:spPr>
          <a:xfrm>
            <a:off x="1278013" y="1081955"/>
            <a:ext cx="100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Отсутствие канализационных очистных сооружений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F0720FC-2398-B845-4ECA-EF1384FB878F}"/>
              </a:ext>
            </a:extLst>
          </p:cNvPr>
          <p:cNvSpPr/>
          <p:nvPr/>
        </p:nvSpPr>
        <p:spPr>
          <a:xfrm>
            <a:off x="301371" y="340128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854BC2-E0F6-DBA7-C30B-622EDA863055}"/>
              </a:ext>
            </a:extLst>
          </p:cNvPr>
          <p:cNvSpPr txBox="1"/>
          <p:nvPr/>
        </p:nvSpPr>
        <p:spPr>
          <a:xfrm>
            <a:off x="1278013" y="3535750"/>
            <a:ext cx="962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Изменение требований к качеству очищенных вод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1020E1C-FAE9-4BD3-F3BC-7188C5B9AA23}"/>
              </a:ext>
            </a:extLst>
          </p:cNvPr>
          <p:cNvSpPr/>
          <p:nvPr/>
        </p:nvSpPr>
        <p:spPr>
          <a:xfrm>
            <a:off x="333884" y="421370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EE199-5870-F3C6-6853-3739B267A235}"/>
              </a:ext>
            </a:extLst>
          </p:cNvPr>
          <p:cNvSpPr txBox="1"/>
          <p:nvPr/>
        </p:nvSpPr>
        <p:spPr>
          <a:xfrm>
            <a:off x="1278013" y="4288410"/>
            <a:ext cx="9625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Изменение точки сброса очищенных вод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4B53C8-E8D6-1187-3D1E-CDC349E2A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8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75955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B759B-722B-AEA5-76EE-FAA9855BC834}"/>
              </a:ext>
            </a:extLst>
          </p:cNvPr>
          <p:cNvSpPr txBox="1"/>
          <p:nvPr/>
        </p:nvSpPr>
        <p:spPr>
          <a:xfrm>
            <a:off x="150830" y="137022"/>
            <a:ext cx="1204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технологические ошибки </a:t>
            </a:r>
          </a:p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Проектов реконструкции очистных сооружений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1AF09-1A26-7FA7-FAAD-54A62D717FF9}"/>
              </a:ext>
            </a:extLst>
          </p:cNvPr>
          <p:cNvSpPr txBox="1"/>
          <p:nvPr/>
        </p:nvSpPr>
        <p:spPr>
          <a:xfrm>
            <a:off x="1207696" y="1053393"/>
            <a:ext cx="100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Некорректные схемы очистных сооружений, принятые в Проекте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07696" y="1643463"/>
            <a:ext cx="108661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Неверные значения расходных и качественных параметров сточных вод, принятые в расчет: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Нельзя принимать при расчете сооружений среднесуточные расходы;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Нельзя принимать при расчете сооружений концентрации загрязнений, как некое единственное значение;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Нельзя рассчитывать сооружения биологической очистки на температуру сточных вод, которая отличная от минимальных (при расчете объемов) и максимальных (при расчете аэрационной системы) </a:t>
            </a:r>
            <a:r>
              <a:rPr lang="en-US" sz="1200" dirty="0">
                <a:latin typeface="Tahoma" panose="020B0604030504040204" pitchFamily="34" charset="0"/>
                <a:cs typeface="Tahoma" panose="020B0604030504040204" pitchFamily="34" charset="0"/>
              </a:rPr>
              <a:t>[3]</a:t>
            </a:r>
            <a:endParaRPr 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1B94A81-0637-5CCA-D790-63049A054B78}"/>
              </a:ext>
            </a:extLst>
          </p:cNvPr>
          <p:cNvSpPr/>
          <p:nvPr/>
        </p:nvSpPr>
        <p:spPr>
          <a:xfrm>
            <a:off x="315225" y="892246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301371" y="1681539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2D493E8-9510-16A5-B72B-2494FF632E19}"/>
              </a:ext>
            </a:extLst>
          </p:cNvPr>
          <p:cNvSpPr/>
          <p:nvPr/>
        </p:nvSpPr>
        <p:spPr>
          <a:xfrm>
            <a:off x="315224" y="3288184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F4E07E-4EB3-9516-1131-DAF62FD2C2DE}"/>
              </a:ext>
            </a:extLst>
          </p:cNvPr>
          <p:cNvSpPr txBox="1"/>
          <p:nvPr/>
        </p:nvSpPr>
        <p:spPr>
          <a:xfrm>
            <a:off x="1114390" y="3143033"/>
            <a:ext cx="108661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Некорректные методики расчета или не правильно выполнен расчет по корректным методикам. выполненный расчет сооружений, в первую очередь сооружений биологической очистки Аэротенки должны быть рассчитаны по формулам ферментативной кинетики, применение эмпирических моделей несет риски получений неверных результатов: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Применение эмпирических моделей, которые несут риски получения неверных результатов для сооружений, принимающих сточные воды, которые не входили в перечень принимающих их объектов, на которых эти модели были построены;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Программные Продукты требуют высокой квалификации технолога, нельзя решать обратную задачу: купить Программный продукт для проектирования в обмен на отказ от технолога;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ahoma" panose="020B0604030504040204" pitchFamily="34" charset="0"/>
                <a:cs typeface="Tahoma" panose="020B0604030504040204" pitchFamily="34" charset="0"/>
              </a:rPr>
              <a:t>Нельзя доверять расчет канализационных очистных сооружений специалистам без профильного образования и достаточного опыта расчета и эксплуатации канализационных очистных сооружений. Технолог должен рассчитывать сооружения осознанно и отвечать за полученный результат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7FE63E0-22FD-08F1-FF64-ACE65614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75955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4B759B-722B-AEA5-76EE-FAA9855BC834}"/>
              </a:ext>
            </a:extLst>
          </p:cNvPr>
          <p:cNvSpPr txBox="1"/>
          <p:nvPr/>
        </p:nvSpPr>
        <p:spPr>
          <a:xfrm>
            <a:off x="150830" y="137022"/>
            <a:ext cx="12041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Пути достижения требуемого качества очищенной воды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1AF09-1A26-7FA7-FAAD-54A62D717FF9}"/>
              </a:ext>
            </a:extLst>
          </p:cNvPr>
          <p:cNvSpPr txBox="1"/>
          <p:nvPr/>
        </p:nvSpPr>
        <p:spPr>
          <a:xfrm>
            <a:off x="1207697" y="964826"/>
            <a:ext cx="100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Разработка корректных технологических решений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207697" y="1643463"/>
            <a:ext cx="1086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Правильно рассчитанные и принятые в Проекте расходные характеристики и диапазон качественных параметров сточных вод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1B94A81-0637-5CCA-D790-63049A054B78}"/>
              </a:ext>
            </a:extLst>
          </p:cNvPr>
          <p:cNvSpPr/>
          <p:nvPr/>
        </p:nvSpPr>
        <p:spPr>
          <a:xfrm>
            <a:off x="315225" y="892246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301371" y="1681539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42D493E8-9510-16A5-B72B-2494FF632E19}"/>
              </a:ext>
            </a:extLst>
          </p:cNvPr>
          <p:cNvSpPr/>
          <p:nvPr/>
        </p:nvSpPr>
        <p:spPr>
          <a:xfrm>
            <a:off x="315224" y="2474262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E05D31-4E7F-5C1B-5266-5EBF7476F840}"/>
              </a:ext>
            </a:extLst>
          </p:cNvPr>
          <p:cNvSpPr txBox="1"/>
          <p:nvPr/>
        </p:nvSpPr>
        <p:spPr>
          <a:xfrm>
            <a:off x="1207697" y="3399707"/>
            <a:ext cx="931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Корректно выполненный Проект и качественно выполненные строительные работы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BE557A5-D4C2-76CC-A24E-6DFE1387B3DF}"/>
              </a:ext>
            </a:extLst>
          </p:cNvPr>
          <p:cNvSpPr/>
          <p:nvPr/>
        </p:nvSpPr>
        <p:spPr>
          <a:xfrm>
            <a:off x="315224" y="3274125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C52DF0-52EE-8753-FB9B-09945FD39191}"/>
              </a:ext>
            </a:extLst>
          </p:cNvPr>
          <p:cNvSpPr txBox="1"/>
          <p:nvPr/>
        </p:nvSpPr>
        <p:spPr>
          <a:xfrm>
            <a:off x="1282342" y="4049351"/>
            <a:ext cx="931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Технологические пуско-наладочные работы с выведением сооружений на проектное качество очищенной воды с проведением Эксплуатационного Теста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C814B8F2-1B7A-9859-24A9-4BD0E3C743D3}"/>
              </a:ext>
            </a:extLst>
          </p:cNvPr>
          <p:cNvSpPr/>
          <p:nvPr/>
        </p:nvSpPr>
        <p:spPr>
          <a:xfrm>
            <a:off x="301370" y="4073988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870386C-8FC0-DCAA-00CC-445F04C66A84}"/>
              </a:ext>
            </a:extLst>
          </p:cNvPr>
          <p:cNvSpPr/>
          <p:nvPr/>
        </p:nvSpPr>
        <p:spPr>
          <a:xfrm>
            <a:off x="339567" y="4866711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DDCACC-117F-6EA7-9E33-D07D627F7145}"/>
              </a:ext>
            </a:extLst>
          </p:cNvPr>
          <p:cNvSpPr txBox="1"/>
          <p:nvPr/>
        </p:nvSpPr>
        <p:spPr>
          <a:xfrm>
            <a:off x="1207697" y="4932924"/>
            <a:ext cx="9317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Разработка корректного Технологического Регламента Эксплуатации и обучение эксплуатационного персонала, в том числе реализованным технологиям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F4E07E-4EB3-9516-1131-DAF62FD2C2DE}"/>
              </a:ext>
            </a:extLst>
          </p:cNvPr>
          <p:cNvSpPr txBox="1"/>
          <p:nvPr/>
        </p:nvSpPr>
        <p:spPr>
          <a:xfrm>
            <a:off x="1207696" y="2357756"/>
            <a:ext cx="108661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ahoma" panose="020B0604030504040204" pitchFamily="34" charset="0"/>
                <a:cs typeface="Tahoma" panose="020B0604030504040204" pitchFamily="34" charset="0"/>
              </a:rPr>
              <a:t>Правильно выполненный расчет сооружений, в первую очередь сооружений биологической очистки. Аэротенки должны быть рассчитаны по формулам ферментативной кинетики, применение эмпирических моделей несет риски получений неверных результатов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7FE63E0-22FD-08F1-FF64-ACE656142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1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781AF09-1A26-7FA7-FAAD-54A62D717FF9}"/>
              </a:ext>
            </a:extLst>
          </p:cNvPr>
          <p:cNvSpPr txBox="1"/>
          <p:nvPr/>
        </p:nvSpPr>
        <p:spPr>
          <a:xfrm>
            <a:off x="1384979" y="279743"/>
            <a:ext cx="1006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Разработка корректных технологических решений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1B94A81-0637-5CCA-D790-63049A054B78}"/>
              </a:ext>
            </a:extLst>
          </p:cNvPr>
          <p:cNvSpPr/>
          <p:nvPr/>
        </p:nvSpPr>
        <p:spPr>
          <a:xfrm>
            <a:off x="339567" y="235368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34C9A38-601C-48BE-3213-0C5B9134CCBF}"/>
              </a:ext>
            </a:extLst>
          </p:cNvPr>
          <p:cNvSpPr/>
          <p:nvPr/>
        </p:nvSpPr>
        <p:spPr>
          <a:xfrm>
            <a:off x="0" y="5575955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770EDAB-614A-4AF9-9CFE-DB4434803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  <p:pic>
        <p:nvPicPr>
          <p:cNvPr id="18" name="Picture 1">
            <a:extLst>
              <a:ext uri="{FF2B5EF4-FFF2-40B4-BE49-F238E27FC236}">
                <a16:creationId xmlns:a16="http://schemas.microsoft.com/office/drawing/2014/main" id="{61D71CD8-8321-7259-CE63-F60BA1A7B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83" y="741408"/>
            <a:ext cx="9258687" cy="59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781AF09-1A26-7FA7-FAAD-54A62D717FF9}"/>
              </a:ext>
            </a:extLst>
          </p:cNvPr>
          <p:cNvSpPr txBox="1"/>
          <p:nvPr/>
        </p:nvSpPr>
        <p:spPr>
          <a:xfrm>
            <a:off x="1384979" y="279743"/>
            <a:ext cx="1006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Разработка корректных технологических решений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1B94A81-0637-5CCA-D790-63049A054B78}"/>
              </a:ext>
            </a:extLst>
          </p:cNvPr>
          <p:cNvSpPr/>
          <p:nvPr/>
        </p:nvSpPr>
        <p:spPr>
          <a:xfrm>
            <a:off x="339567" y="235368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34C9A38-601C-48BE-3213-0C5B9134CCBF}"/>
              </a:ext>
            </a:extLst>
          </p:cNvPr>
          <p:cNvSpPr/>
          <p:nvPr/>
        </p:nvSpPr>
        <p:spPr>
          <a:xfrm>
            <a:off x="0" y="5575955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770EDAB-614A-4AF9-9CFE-DB4434803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A7CB60C-3DF0-C41D-AD87-4E76C423A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562" y="916493"/>
            <a:ext cx="9300787" cy="58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781AF09-1A26-7FA7-FAAD-54A62D717FF9}"/>
              </a:ext>
            </a:extLst>
          </p:cNvPr>
          <p:cNvSpPr txBox="1"/>
          <p:nvPr/>
        </p:nvSpPr>
        <p:spPr>
          <a:xfrm>
            <a:off x="1384979" y="279743"/>
            <a:ext cx="10061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Разработка корректных технологических решений</a:t>
            </a: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F1B94A81-0637-5CCA-D790-63049A054B78}"/>
              </a:ext>
            </a:extLst>
          </p:cNvPr>
          <p:cNvSpPr/>
          <p:nvPr/>
        </p:nvSpPr>
        <p:spPr>
          <a:xfrm>
            <a:off x="339567" y="235368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34C9A38-601C-48BE-3213-0C5B9134CCBF}"/>
              </a:ext>
            </a:extLst>
          </p:cNvPr>
          <p:cNvSpPr/>
          <p:nvPr/>
        </p:nvSpPr>
        <p:spPr>
          <a:xfrm>
            <a:off x="0" y="5575955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770EDAB-614A-4AF9-9CFE-DB4434803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05" y="5712977"/>
            <a:ext cx="2706048" cy="100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14B97C90-D7D4-9306-DE6C-72582E652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096" y="916494"/>
            <a:ext cx="9171726" cy="580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0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75955"/>
            <a:ext cx="12192000" cy="1282045"/>
          </a:xfrm>
          <a:prstGeom prst="rect">
            <a:avLst/>
          </a:prstGeom>
          <a:solidFill>
            <a:srgbClr val="008C8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77CF9-B0EC-9731-4F59-A5A16AED40E6}"/>
              </a:ext>
            </a:extLst>
          </p:cNvPr>
          <p:cNvSpPr txBox="1"/>
          <p:nvPr/>
        </p:nvSpPr>
        <p:spPr>
          <a:xfrm>
            <a:off x="1014833" y="232719"/>
            <a:ext cx="11058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ahoma" panose="020B0604030504040204" pitchFamily="34" charset="0"/>
                <a:cs typeface="Tahoma" panose="020B0604030504040204" pitchFamily="34" charset="0"/>
              </a:rPr>
              <a:t>Правильно рассчитанные и принятые в Проекте расходные характеристики и диапазон качественных параметров сточных вод</a:t>
            </a: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B55438-CE04-F36C-52BC-CAEC2FF50B18}"/>
              </a:ext>
            </a:extLst>
          </p:cNvPr>
          <p:cNvSpPr/>
          <p:nvPr/>
        </p:nvSpPr>
        <p:spPr>
          <a:xfrm>
            <a:off x="315224" y="427273"/>
            <a:ext cx="675265" cy="6811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ru-RU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D6A479D-41AB-94BA-08BF-86795150CDD0}"/>
              </a:ext>
            </a:extLst>
          </p:cNvPr>
          <p:cNvSpPr/>
          <p:nvPr/>
        </p:nvSpPr>
        <p:spPr>
          <a:xfrm>
            <a:off x="569166" y="1229229"/>
            <a:ext cx="11240145" cy="252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800"/>
              </a:spcAft>
            </a:pP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Качественные параметры сточных вод: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-значения БПК и ХПК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концентрации взвешенных веществ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Концентрации соединений азота и фосфора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значения рН, щелочности, температура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Выбор </a:t>
            </a:r>
            <a:r>
              <a:rPr lang="ru-RU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корректных значений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обосновании схемы и расчете сооружений биологической очистки – является одной из </a:t>
            </a:r>
            <a:r>
              <a:rPr lang="ru-RU" sz="16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ключевых задач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определяющих в конечном итоге возможность или невозможность достижения требуемого качества очистки.</a:t>
            </a:r>
            <a:endParaRPr lang="ru-RU" sz="16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8" name="Диаграмма 26">
            <a:extLst>
              <a:ext uri="{FF2B5EF4-FFF2-40B4-BE49-F238E27FC236}">
                <a16:creationId xmlns:a16="http://schemas.microsoft.com/office/drawing/2014/main" id="{8C415E75-BC33-CA10-D706-D0BFC452DC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279498"/>
              </p:ext>
            </p:extLst>
          </p:nvPr>
        </p:nvGraphicFramePr>
        <p:xfrm>
          <a:off x="0" y="3711940"/>
          <a:ext cx="4850809" cy="1908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6">
            <a:extLst>
              <a:ext uri="{FF2B5EF4-FFF2-40B4-BE49-F238E27FC236}">
                <a16:creationId xmlns:a16="http://schemas.microsoft.com/office/drawing/2014/main" id="{E2E0F0C1-2FD3-399B-C4F0-108E3DE7EE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5401862"/>
              </p:ext>
            </p:extLst>
          </p:nvPr>
        </p:nvGraphicFramePr>
        <p:xfrm>
          <a:off x="8985380" y="1062572"/>
          <a:ext cx="2967135" cy="1708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F4E6CC-FA8F-6D82-7D05-E7A887ADB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952" y="5850000"/>
            <a:ext cx="2706048" cy="100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B26AD20-5E63-05A4-D29C-949DE27C075E}"/>
              </a:ext>
            </a:extLst>
          </p:cNvPr>
          <p:cNvSpPr txBox="1"/>
          <p:nvPr/>
        </p:nvSpPr>
        <p:spPr>
          <a:xfrm>
            <a:off x="4954555" y="3793471"/>
            <a:ext cx="711925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6600"/>
                </a:solidFill>
              </a:rPr>
              <a:t>!!!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Проведение статистической математической обработки входных данных, в том числе, определение диапазона расчетных качественных параметров поступающих сточных вод как </a:t>
            </a:r>
            <a:r>
              <a:rPr lang="ru-RU" sz="1400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15го - 85го процентилей </a:t>
            </a:r>
            <a:r>
              <a:rPr lang="ru-RU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(значения процентилей могут быть изменены технологом при соответствующем обосновании)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BF1AB319-4E6A-8F33-89BE-7ACFF06F2AF7}"/>
              </a:ext>
            </a:extLst>
          </p:cNvPr>
          <p:cNvSpPr/>
          <p:nvPr/>
        </p:nvSpPr>
        <p:spPr>
          <a:xfrm>
            <a:off x="302496" y="5500947"/>
            <a:ext cx="10245837" cy="1376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Расчетные расходы сточных вод:</a:t>
            </a:r>
            <a:r>
              <a:rPr lang="ru-RU" b="1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среднесуточный–используется только для расчета годовых эксплуатационных затрат;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максимальный месячный расход;  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максимальный суточный расход;</a:t>
            </a:r>
          </a:p>
          <a:p>
            <a:pPr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максимальный часовой расход сточных вод (м</a:t>
            </a:r>
            <a:r>
              <a:rPr lang="ru-RU" sz="1400" b="1" baseline="30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/час).</a:t>
            </a:r>
          </a:p>
        </p:txBody>
      </p:sp>
    </p:spTree>
    <p:extLst>
      <p:ext uri="{BB962C8B-B14F-4D97-AF65-F5344CB8AC3E}">
        <p14:creationId xmlns:p14="http://schemas.microsoft.com/office/powerpoint/2010/main" val="1416281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06F7C99D028488A5D44A810E7A59A" ma:contentTypeVersion="19" ma:contentTypeDescription="Create a new document." ma:contentTypeScope="" ma:versionID="5a53b92058573e536a29bd1033a1035e">
  <xsd:schema xmlns:xsd="http://www.w3.org/2001/XMLSchema" xmlns:xs="http://www.w3.org/2001/XMLSchema" xmlns:p="http://schemas.microsoft.com/office/2006/metadata/properties" xmlns:ns3="a309f290-8663-4c38-8532-09da0148ecff" xmlns:ns4="ba895af3-1b5e-489e-85f0-08748f2f01d7" targetNamespace="http://schemas.microsoft.com/office/2006/metadata/properties" ma:root="true" ma:fieldsID="cbb1372f002da743e515d26e8291c645" ns3:_="" ns4:_="">
    <xsd:import namespace="a309f290-8663-4c38-8532-09da0148ecff"/>
    <xsd:import namespace="ba895af3-1b5e-489e-85f0-08748f2f01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09f290-8663-4c38-8532-09da0148ec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895af3-1b5e-489e-85f0-08748f2f01d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0ace10e6-8c8a-46b5-9435-807f619c65c5" ContentTypeId="0x0101" PreviousValue="false"/>
</file>

<file path=customXml/itemProps1.xml><?xml version="1.0" encoding="utf-8"?>
<ds:datastoreItem xmlns:ds="http://schemas.openxmlformats.org/officeDocument/2006/customXml" ds:itemID="{03CC3964-8B53-4E85-88AB-008AE179BD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09f290-8663-4c38-8532-09da0148ecff"/>
    <ds:schemaRef ds:uri="ba895af3-1b5e-489e-85f0-08748f2f01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1792B6-F592-48E6-89FC-B7677BA5D15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309f290-8663-4c38-8532-09da0148ecff"/>
    <ds:schemaRef ds:uri="http://purl.org/dc/elements/1.1/"/>
    <ds:schemaRef ds:uri="http://schemas.microsoft.com/office/2006/metadata/properties"/>
    <ds:schemaRef ds:uri="ba895af3-1b5e-489e-85f0-08748f2f01d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04B602-27E1-427D-B48D-7E1F699DCC1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AE61156-C3FB-4182-937B-3D3E2D6ADF9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5178</TotalTime>
  <Words>942</Words>
  <Application>Microsoft Office PowerPoint</Application>
  <PresentationFormat>Широкоэкранный</PresentationFormat>
  <Paragraphs>134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Харькин</dc:creator>
  <cp:lastModifiedBy>Oxana Kharkina</cp:lastModifiedBy>
  <cp:revision>121</cp:revision>
  <dcterms:created xsi:type="dcterms:W3CDTF">2022-01-10T10:13:50Z</dcterms:created>
  <dcterms:modified xsi:type="dcterms:W3CDTF">2022-08-01T05:54:58Z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0x010100AA706F7C99D028488A5D44A810E7A59A</vt:lpwstr>
  </property>
</Properties>
</file>