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57" r:id="rId6"/>
    <p:sldId id="258" r:id="rId7"/>
    <p:sldId id="261" r:id="rId8"/>
    <p:sldId id="264" r:id="rId9"/>
    <p:sldId id="856" r:id="rId10"/>
    <p:sldId id="857" r:id="rId11"/>
    <p:sldId id="858" r:id="rId12"/>
    <p:sldId id="859" r:id="rId13"/>
    <p:sldId id="267" r:id="rId14"/>
    <p:sldId id="860" r:id="rId15"/>
    <p:sldId id="268" r:id="rId16"/>
    <p:sldId id="279" r:id="rId17"/>
    <p:sldId id="280" r:id="rId18"/>
    <p:sldId id="269" r:id="rId19"/>
    <p:sldId id="861" r:id="rId20"/>
    <p:sldId id="281" r:id="rId21"/>
    <p:sldId id="276"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8C8C"/>
    <a:srgbClr val="00B4B0"/>
    <a:srgbClr val="00E7E2"/>
    <a:srgbClr val="286464"/>
    <a:srgbClr val="288C8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38D4A-3439-4A1E-951E-2CAB4BCDBA52}" v="35" dt="2022-06-17T11:22:36.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latin typeface="Times New Roman" panose="02020603050405020304" pitchFamily="18" charset="0"/>
                <a:cs typeface="Times New Roman" panose="02020603050405020304" pitchFamily="18" charset="0"/>
              </a:defRPr>
            </a:pPr>
            <a:r>
              <a:rPr lang="ru-RU" sz="1100">
                <a:latin typeface="Times New Roman" panose="02020603050405020304" pitchFamily="18" charset="0"/>
                <a:cs typeface="Times New Roman" panose="02020603050405020304" pitchFamily="18" charset="0"/>
              </a:rPr>
              <a:t>Аммонийный азот</a:t>
            </a:r>
          </a:p>
        </c:rich>
      </c:tx>
      <c:overlay val="0"/>
    </c:title>
    <c:autoTitleDeleted val="0"/>
    <c:plotArea>
      <c:layout>
        <c:manualLayout>
          <c:layoutTarget val="inner"/>
          <c:xMode val="edge"/>
          <c:yMode val="edge"/>
          <c:x val="0.14646016546718871"/>
          <c:y val="0.11474392116079829"/>
          <c:w val="0.82974842194312493"/>
          <c:h val="0.70722115506731009"/>
        </c:manualLayout>
      </c:layout>
      <c:barChart>
        <c:barDir val="col"/>
        <c:grouping val="clustered"/>
        <c:varyColors val="0"/>
        <c:ser>
          <c:idx val="2"/>
          <c:order val="0"/>
          <c:invertIfNegative val="0"/>
          <c:val>
            <c:numRef>
              <c:f>книга!$C$4:$C$17</c:f>
              <c:numCache>
                <c:formatCode>General</c:formatCode>
                <c:ptCount val="14"/>
              </c:numCache>
            </c:numRef>
          </c:val>
          <c:extLst>
            <c:ext xmlns:c16="http://schemas.microsoft.com/office/drawing/2014/chart" uri="{C3380CC4-5D6E-409C-BE32-E72D297353CC}">
              <c16:uniqueId val="{00000000-0B5A-49CC-975D-F20586472ADD}"/>
            </c:ext>
          </c:extLst>
        </c:ser>
        <c:ser>
          <c:idx val="3"/>
          <c:order val="1"/>
          <c:invertIfNegative val="0"/>
          <c:val>
            <c:numRef>
              <c:f>книга!$D$4:$D$17</c:f>
              <c:numCache>
                <c:formatCode>General</c:formatCode>
                <c:ptCount val="14"/>
              </c:numCache>
            </c:numRef>
          </c:val>
          <c:extLst>
            <c:ext xmlns:c16="http://schemas.microsoft.com/office/drawing/2014/chart" uri="{C3380CC4-5D6E-409C-BE32-E72D297353CC}">
              <c16:uniqueId val="{00000001-0B5A-49CC-975D-F20586472ADD}"/>
            </c:ext>
          </c:extLst>
        </c:ser>
        <c:ser>
          <c:idx val="7"/>
          <c:order val="2"/>
          <c:spPr>
            <a:solidFill>
              <a:srgbClr val="33CC33"/>
            </a:solidFill>
          </c:spPr>
          <c:invertIfNegative val="0"/>
          <c:dLbls>
            <c:spPr>
              <a:noFill/>
              <a:ln>
                <a:noFill/>
              </a:ln>
              <a:effectLst/>
            </c:spPr>
            <c:txPr>
              <a:bodyPr/>
              <a:lstStyle/>
              <a:p>
                <a:pPr>
                  <a:defRPr sz="800" b="1" baseline="0">
                    <a:solidFill>
                      <a:schemeClr val="bg1"/>
                    </a:solidFill>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книга!$H$4:$H$17</c:f>
              <c:numCache>
                <c:formatCode>General</c:formatCode>
                <c:ptCount val="14"/>
                <c:pt idx="0">
                  <c:v>23.1</c:v>
                </c:pt>
                <c:pt idx="1">
                  <c:v>25.1</c:v>
                </c:pt>
                <c:pt idx="2">
                  <c:v>22.4</c:v>
                </c:pt>
                <c:pt idx="3">
                  <c:v>19.3</c:v>
                </c:pt>
                <c:pt idx="4">
                  <c:v>23.2</c:v>
                </c:pt>
                <c:pt idx="5">
                  <c:v>19.399999999999999</c:v>
                </c:pt>
                <c:pt idx="6">
                  <c:v>19.399999999999999</c:v>
                </c:pt>
                <c:pt idx="7">
                  <c:v>18.399999999999999</c:v>
                </c:pt>
                <c:pt idx="8">
                  <c:v>20.9</c:v>
                </c:pt>
                <c:pt idx="9">
                  <c:v>19.899999999999999</c:v>
                </c:pt>
                <c:pt idx="10">
                  <c:v>21.9</c:v>
                </c:pt>
                <c:pt idx="11">
                  <c:v>27.4</c:v>
                </c:pt>
                <c:pt idx="12">
                  <c:v>25</c:v>
                </c:pt>
                <c:pt idx="13">
                  <c:v>23</c:v>
                </c:pt>
              </c:numCache>
            </c:numRef>
          </c:val>
          <c:extLst>
            <c:ext xmlns:c16="http://schemas.microsoft.com/office/drawing/2014/chart" uri="{C3380CC4-5D6E-409C-BE32-E72D297353CC}">
              <c16:uniqueId val="{00000002-0B5A-49CC-975D-F20586472ADD}"/>
            </c:ext>
          </c:extLst>
        </c:ser>
        <c:dLbls>
          <c:showLegendKey val="0"/>
          <c:showVal val="0"/>
          <c:showCatName val="0"/>
          <c:showSerName val="0"/>
          <c:showPercent val="0"/>
          <c:showBubbleSize val="0"/>
        </c:dLbls>
        <c:gapWidth val="0"/>
        <c:overlap val="70"/>
        <c:axId val="65457536"/>
        <c:axId val="65459712"/>
      </c:barChart>
      <c:catAx>
        <c:axId val="65457536"/>
        <c:scaling>
          <c:orientation val="minMax"/>
        </c:scaling>
        <c:delete val="0"/>
        <c:axPos val="b"/>
        <c:title>
          <c:tx>
            <c:rich>
              <a:bodyPr/>
              <a:lstStyle/>
              <a:p>
                <a:pPr>
                  <a:defRPr>
                    <a:latin typeface="Times New Roman" panose="02020603050405020304" pitchFamily="18" charset="0"/>
                    <a:cs typeface="Times New Roman" panose="02020603050405020304" pitchFamily="18" charset="0"/>
                  </a:defRPr>
                </a:pPr>
                <a:r>
                  <a:rPr lang="ru-RU">
                    <a:latin typeface="Times New Roman" panose="02020603050405020304" pitchFamily="18" charset="0"/>
                    <a:cs typeface="Times New Roman" panose="02020603050405020304" pitchFamily="18" charset="0"/>
                  </a:rPr>
                  <a:t>сутки</a:t>
                </a:r>
              </a:p>
            </c:rich>
          </c:tx>
          <c:layout>
            <c:manualLayout>
              <c:xMode val="edge"/>
              <c:yMode val="edge"/>
              <c:x val="0.88478722804277565"/>
              <c:y val="0.8912746856743714"/>
            </c:manualLayout>
          </c:layout>
          <c:overlay val="0"/>
        </c:title>
        <c:majorTickMark val="none"/>
        <c:minorTickMark val="none"/>
        <c:tickLblPos val="nextTo"/>
        <c:spPr>
          <a:ln w="12700">
            <a:solidFill>
              <a:sysClr val="windowText" lastClr="000000"/>
            </a:solidFill>
          </a:ln>
        </c:spPr>
        <c:crossAx val="65459712"/>
        <c:crosses val="autoZero"/>
        <c:auto val="1"/>
        <c:lblAlgn val="ctr"/>
        <c:lblOffset val="100"/>
        <c:noMultiLvlLbl val="0"/>
      </c:catAx>
      <c:valAx>
        <c:axId val="65459712"/>
        <c:scaling>
          <c:orientation val="minMax"/>
        </c:scaling>
        <c:delete val="0"/>
        <c:axPos val="l"/>
        <c:majorGridlines>
          <c:spPr>
            <a:ln w="6350"/>
          </c:spPr>
        </c:majorGridlines>
        <c:title>
          <c:tx>
            <c:rich>
              <a:bodyPr/>
              <a:lstStyle/>
              <a:p>
                <a:pPr>
                  <a:defRPr>
                    <a:latin typeface="Times New Roman" panose="02020603050405020304" pitchFamily="18" charset="0"/>
                    <a:cs typeface="Times New Roman" panose="02020603050405020304" pitchFamily="18" charset="0"/>
                  </a:defRPr>
                </a:pPr>
                <a:r>
                  <a:rPr lang="ru-RU">
                    <a:latin typeface="Times New Roman" panose="02020603050405020304" pitchFamily="18" charset="0"/>
                    <a:cs typeface="Times New Roman" panose="02020603050405020304" pitchFamily="18" charset="0"/>
                  </a:rPr>
                  <a:t>концентрация</a:t>
                </a:r>
                <a:r>
                  <a:rPr lang="ru-RU" baseline="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N-NH</a:t>
                </a:r>
                <a:r>
                  <a:rPr lang="en-US" baseline="-25000">
                    <a:latin typeface="Times New Roman" panose="02020603050405020304" pitchFamily="18" charset="0"/>
                    <a:cs typeface="Times New Roman" panose="02020603050405020304" pitchFamily="18" charset="0"/>
                  </a:rPr>
                  <a:t>4</a:t>
                </a:r>
                <a:r>
                  <a:rPr lang="en-US" baseline="0">
                    <a:latin typeface="Times New Roman" panose="02020603050405020304" pitchFamily="18" charset="0"/>
                    <a:cs typeface="Times New Roman" panose="02020603050405020304" pitchFamily="18" charset="0"/>
                  </a:rPr>
                  <a:t>, </a:t>
                </a:r>
                <a:r>
                  <a:rPr lang="ru-RU" baseline="0">
                    <a:latin typeface="Times New Roman" panose="02020603050405020304" pitchFamily="18" charset="0"/>
                    <a:cs typeface="Times New Roman" panose="02020603050405020304" pitchFamily="18" charset="0"/>
                  </a:rPr>
                  <a:t>мг/л</a:t>
                </a:r>
                <a:endParaRPr lang="ru-RU">
                  <a:latin typeface="Times New Roman" panose="02020603050405020304" pitchFamily="18" charset="0"/>
                  <a:cs typeface="Times New Roman" panose="02020603050405020304" pitchFamily="18" charset="0"/>
                </a:endParaRPr>
              </a:p>
            </c:rich>
          </c:tx>
          <c:overlay val="0"/>
        </c:title>
        <c:numFmt formatCode="General" sourceLinked="1"/>
        <c:majorTickMark val="out"/>
        <c:minorTickMark val="none"/>
        <c:tickLblPos val="nextTo"/>
        <c:spPr>
          <a:ln w="12700">
            <a:solidFill>
              <a:sysClr val="windowText" lastClr="000000"/>
            </a:solidFill>
          </a:ln>
        </c:spPr>
        <c:crossAx val="65457536"/>
        <c:crosses val="autoZero"/>
        <c:crossBetween val="between"/>
      </c:valAx>
    </c:plotArea>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10007885123281"/>
          <c:y val="5.3571738556827016E-2"/>
          <c:w val="0.75222440944881885"/>
          <c:h val="0.74915135608048999"/>
        </c:manualLayout>
      </c:layout>
      <c:barChart>
        <c:barDir val="col"/>
        <c:grouping val="clustered"/>
        <c:varyColors val="0"/>
        <c:ser>
          <c:idx val="0"/>
          <c:order val="0"/>
          <c:tx>
            <c:strRef>
              <c:f>Figs1!$C$3</c:f>
              <c:strCache>
                <c:ptCount val="1"/>
                <c:pt idx="0">
                  <c:v>V20oC/VToC</c:v>
                </c:pt>
              </c:strCache>
            </c:strRef>
          </c:tx>
          <c:spPr>
            <a:solidFill>
              <a:sysClr val="windowText" lastClr="000000">
                <a:lumMod val="50000"/>
                <a:lumOff val="50000"/>
              </a:sysClr>
            </a:solidFill>
            <a:ln w="9525" cap="flat" cmpd="sng" algn="ctr">
              <a:solidFill>
                <a:sysClr val="windowText" lastClr="000000"/>
              </a:solidFill>
              <a:round/>
            </a:ln>
            <a:effectLst>
              <a:outerShdw blurRad="40000" dist="20000" dir="5400000" rotWithShape="0">
                <a:srgbClr val="000000">
                  <a:alpha val="38000"/>
                </a:srgbClr>
              </a:outerShdw>
            </a:effectLst>
          </c:spPr>
          <c:invertIfNegative val="0"/>
          <c:cat>
            <c:numRef>
              <c:f>Figs1!$B$4:$B$10</c:f>
              <c:numCache>
                <c:formatCode>General</c:formatCode>
                <c:ptCount val="7"/>
                <c:pt idx="0">
                  <c:v>12</c:v>
                </c:pt>
                <c:pt idx="1">
                  <c:v>14</c:v>
                </c:pt>
                <c:pt idx="2">
                  <c:v>16</c:v>
                </c:pt>
                <c:pt idx="3">
                  <c:v>18</c:v>
                </c:pt>
                <c:pt idx="4">
                  <c:v>20</c:v>
                </c:pt>
                <c:pt idx="5">
                  <c:v>22</c:v>
                </c:pt>
                <c:pt idx="6">
                  <c:v>24</c:v>
                </c:pt>
              </c:numCache>
            </c:numRef>
          </c:cat>
          <c:val>
            <c:numRef>
              <c:f>Figs1!$C$4:$C$10</c:f>
              <c:numCache>
                <c:formatCode>General</c:formatCode>
                <c:ptCount val="7"/>
                <c:pt idx="0">
                  <c:v>1.6347826086956523</c:v>
                </c:pt>
                <c:pt idx="1">
                  <c:v>1.4608695652173913</c:v>
                </c:pt>
                <c:pt idx="2">
                  <c:v>1.2956521739130435</c:v>
                </c:pt>
                <c:pt idx="3">
                  <c:v>1.1304347826086956</c:v>
                </c:pt>
                <c:pt idx="4">
                  <c:v>1</c:v>
                </c:pt>
                <c:pt idx="5">
                  <c:v>0.88695652173913042</c:v>
                </c:pt>
                <c:pt idx="6">
                  <c:v>0.81739130434782614</c:v>
                </c:pt>
              </c:numCache>
            </c:numRef>
          </c:val>
          <c:extLst>
            <c:ext xmlns:c16="http://schemas.microsoft.com/office/drawing/2014/chart" uri="{C3380CC4-5D6E-409C-BE32-E72D297353CC}">
              <c16:uniqueId val="{00000000-F860-4C7E-A3BC-6DE30EA04FD4}"/>
            </c:ext>
          </c:extLst>
        </c:ser>
        <c:dLbls>
          <c:showLegendKey val="0"/>
          <c:showVal val="0"/>
          <c:showCatName val="0"/>
          <c:showSerName val="0"/>
          <c:showPercent val="0"/>
          <c:showBubbleSize val="0"/>
        </c:dLbls>
        <c:gapWidth val="150"/>
        <c:axId val="148808448"/>
        <c:axId val="148810368"/>
      </c:barChart>
      <c:catAx>
        <c:axId val="148808448"/>
        <c:scaling>
          <c:orientation val="minMax"/>
        </c:scaling>
        <c:delete val="0"/>
        <c:axPos val="b"/>
        <c:title>
          <c:tx>
            <c:rich>
              <a:bodyPr rot="0" spcFirstLastPara="1" vertOverflow="ellipsis" vert="horz" wrap="square" anchor="ctr" anchorCtr="1"/>
              <a:lstStyle/>
              <a:p>
                <a:pPr>
                  <a:defRPr sz="1100" b="0" i="0" u="none" strike="noStrike" kern="1200" cap="all" baseline="0">
                    <a:solidFill>
                      <a:schemeClr val="tx1"/>
                    </a:solidFill>
                    <a:latin typeface="+mn-lt"/>
                    <a:ea typeface="+mn-ea"/>
                    <a:cs typeface="+mn-cs"/>
                  </a:defRPr>
                </a:pPr>
                <a:r>
                  <a:rPr lang="ru-RU" sz="1100">
                    <a:solidFill>
                      <a:schemeClr val="tx1"/>
                    </a:solidFill>
                    <a:latin typeface="+mn-lt"/>
                  </a:rPr>
                  <a:t>Температура сточных воД,</a:t>
                </a:r>
                <a:r>
                  <a:rPr lang="ru-RU" sz="1100" baseline="0">
                    <a:solidFill>
                      <a:schemeClr val="tx1"/>
                    </a:solidFill>
                    <a:latin typeface="+mn-lt"/>
                  </a:rPr>
                  <a:t> </a:t>
                </a:r>
                <a:r>
                  <a:rPr lang="ru-RU" sz="1100" baseline="30000">
                    <a:solidFill>
                      <a:schemeClr val="tx1"/>
                    </a:solidFill>
                    <a:latin typeface="+mn-lt"/>
                  </a:rPr>
                  <a:t>о</a:t>
                </a:r>
                <a:r>
                  <a:rPr lang="ru-RU" sz="1100" baseline="0">
                    <a:solidFill>
                      <a:schemeClr val="tx1"/>
                    </a:solidFill>
                    <a:latin typeface="+mn-lt"/>
                  </a:rPr>
                  <a:t>С</a:t>
                </a:r>
                <a:endParaRPr lang="en-US" sz="1100">
                  <a:solidFill>
                    <a:schemeClr val="tx1"/>
                  </a:solidFill>
                  <a:latin typeface="+mn-lt"/>
                </a:endParaRPr>
              </a:p>
            </c:rich>
          </c:tx>
          <c:overlay val="0"/>
          <c:spPr>
            <a:noFill/>
            <a:ln>
              <a:noFill/>
            </a:ln>
            <a:effectLst/>
          </c:spPr>
        </c:title>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8810368"/>
        <c:crossesAt val="0"/>
        <c:auto val="1"/>
        <c:lblAlgn val="ctr"/>
        <c:lblOffset val="100"/>
        <c:noMultiLvlLbl val="0"/>
      </c:catAx>
      <c:valAx>
        <c:axId val="148810368"/>
        <c:scaling>
          <c:orientation val="minMax"/>
        </c:scaling>
        <c:delete val="0"/>
        <c:axPos val="l"/>
        <c:majorGridlines>
          <c:spPr>
            <a:ln w="3175" cap="flat" cmpd="sng" algn="ctr">
              <a:solidFill>
                <a:sysClr val="windowText" lastClr="000000">
                  <a:lumMod val="50000"/>
                  <a:lumOff val="50000"/>
                </a:sysClr>
              </a:solidFill>
              <a:round/>
            </a:ln>
            <a:effectLst/>
          </c:spPr>
        </c:majorGridlines>
        <c:title>
          <c:tx>
            <c:rich>
              <a:bodyPr rot="-5400000" spcFirstLastPara="1" vertOverflow="ellipsis" vert="horz" wrap="square" anchor="ctr" anchorCtr="1"/>
              <a:lstStyle/>
              <a:p>
                <a:pPr>
                  <a:defRPr sz="1100" b="0" i="0" u="none" strike="noStrike" kern="1200" cap="all" baseline="0">
                    <a:solidFill>
                      <a:schemeClr val="tx1"/>
                    </a:solidFill>
                    <a:latin typeface="+mn-lt"/>
                    <a:ea typeface="+mn-ea"/>
                    <a:cs typeface="+mn-cs"/>
                  </a:defRPr>
                </a:pPr>
                <a:r>
                  <a:rPr lang="en-US" sz="1100">
                    <a:solidFill>
                      <a:schemeClr val="tx1"/>
                    </a:solidFill>
                    <a:latin typeface="+mn-lt"/>
                  </a:rPr>
                  <a:t>Vt</a:t>
                </a:r>
                <a:r>
                  <a:rPr lang="en-US" sz="1100" baseline="30000">
                    <a:solidFill>
                      <a:schemeClr val="tx1"/>
                    </a:solidFill>
                    <a:latin typeface="+mn-lt"/>
                  </a:rPr>
                  <a:t>o</a:t>
                </a:r>
                <a:r>
                  <a:rPr lang="en-US" sz="1100">
                    <a:solidFill>
                      <a:schemeClr val="tx1"/>
                    </a:solidFill>
                    <a:latin typeface="+mn-lt"/>
                  </a:rPr>
                  <a:t>C/V20</a:t>
                </a:r>
                <a:r>
                  <a:rPr lang="en-US" sz="1100" baseline="0">
                    <a:solidFill>
                      <a:schemeClr val="tx1"/>
                    </a:solidFill>
                    <a:latin typeface="+mn-lt"/>
                  </a:rPr>
                  <a:t> </a:t>
                </a:r>
                <a:r>
                  <a:rPr lang="en-US" sz="1100" baseline="30000">
                    <a:solidFill>
                      <a:schemeClr val="tx1"/>
                    </a:solidFill>
                    <a:latin typeface="+mn-lt"/>
                  </a:rPr>
                  <a:t>o</a:t>
                </a:r>
                <a:r>
                  <a:rPr lang="en-US" sz="1100" baseline="0">
                    <a:solidFill>
                      <a:schemeClr val="tx1"/>
                    </a:solidFill>
                    <a:latin typeface="+mn-lt"/>
                  </a:rPr>
                  <a:t>C</a:t>
                </a:r>
                <a:endParaRPr lang="en-US" sz="1100">
                  <a:solidFill>
                    <a:schemeClr val="tx1"/>
                  </a:solidFill>
                  <a:latin typeface="+mn-lt"/>
                </a:endParaRPr>
              </a:p>
            </c:rich>
          </c:tx>
          <c:overlay val="0"/>
          <c:spPr>
            <a:noFill/>
            <a:ln>
              <a:noFill/>
            </a:ln>
            <a:effectLst/>
          </c:spPr>
        </c:title>
        <c:numFmt formatCode="General" sourceLinked="1"/>
        <c:majorTickMark val="out"/>
        <c:minorTickMark val="none"/>
        <c:tickLblPos val="nextTo"/>
        <c:spPr>
          <a:noFill/>
          <a:ln w="12700">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crossAx val="1488084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171275725536"/>
          <c:y val="7.6927807454389791E-2"/>
          <c:w val="0.84567319967659627"/>
          <c:h val="0.73444808982210552"/>
        </c:manualLayout>
      </c:layout>
      <c:scatterChart>
        <c:scatterStyle val="lineMarker"/>
        <c:varyColors val="0"/>
        <c:ser>
          <c:idx val="1"/>
          <c:order val="0"/>
          <c:tx>
            <c:strRef>
              <c:f>'ВВ поступающие'!$D$4</c:f>
              <c:strCache>
                <c:ptCount val="1"/>
                <c:pt idx="0">
                  <c:v>18.04.05</c:v>
                </c:pt>
              </c:strCache>
            </c:strRef>
          </c:tx>
          <c:spPr>
            <a:ln w="19050">
              <a:solidFill>
                <a:srgbClr val="003300"/>
              </a:solidFill>
            </a:ln>
          </c:spPr>
          <c:marker>
            <c:symbol val="circle"/>
            <c:size val="5"/>
            <c:spPr>
              <a:solidFill>
                <a:srgbClr val="003300"/>
              </a:solidFill>
              <a:ln w="19050">
                <a:solidFill>
                  <a:srgbClr val="003300"/>
                </a:solidFill>
              </a:ln>
            </c:spPr>
          </c:marker>
          <c:xVal>
            <c:numRef>
              <c:f>'ВВ поступающие'!$C$5:$C$17</c:f>
              <c:numCache>
                <c:formatCode>0</c:formatCode>
                <c:ptCount val="13"/>
                <c:pt idx="0">
                  <c:v>0</c:v>
                </c:pt>
                <c:pt idx="1">
                  <c:v>2</c:v>
                </c:pt>
                <c:pt idx="2">
                  <c:v>4</c:v>
                </c:pt>
                <c:pt idx="3">
                  <c:v>6</c:v>
                </c:pt>
                <c:pt idx="4">
                  <c:v>8</c:v>
                </c:pt>
                <c:pt idx="5">
                  <c:v>10</c:v>
                </c:pt>
                <c:pt idx="6">
                  <c:v>12</c:v>
                </c:pt>
                <c:pt idx="7">
                  <c:v>14</c:v>
                </c:pt>
                <c:pt idx="8">
                  <c:v>16</c:v>
                </c:pt>
                <c:pt idx="9">
                  <c:v>18</c:v>
                </c:pt>
                <c:pt idx="10">
                  <c:v>20</c:v>
                </c:pt>
                <c:pt idx="11">
                  <c:v>22</c:v>
                </c:pt>
                <c:pt idx="12">
                  <c:v>24</c:v>
                </c:pt>
              </c:numCache>
            </c:numRef>
          </c:xVal>
          <c:yVal>
            <c:numRef>
              <c:f>'ВВ поступающие'!$D$5:$D$17</c:f>
              <c:numCache>
                <c:formatCode>0.0</c:formatCode>
                <c:ptCount val="13"/>
                <c:pt idx="0">
                  <c:v>30</c:v>
                </c:pt>
                <c:pt idx="1">
                  <c:v>30</c:v>
                </c:pt>
                <c:pt idx="2">
                  <c:v>29</c:v>
                </c:pt>
                <c:pt idx="3">
                  <c:v>29</c:v>
                </c:pt>
                <c:pt idx="4">
                  <c:v>28</c:v>
                </c:pt>
                <c:pt idx="5">
                  <c:v>27</c:v>
                </c:pt>
                <c:pt idx="6">
                  <c:v>28</c:v>
                </c:pt>
                <c:pt idx="7">
                  <c:v>29</c:v>
                </c:pt>
                <c:pt idx="8">
                  <c:v>26</c:v>
                </c:pt>
                <c:pt idx="9">
                  <c:v>27</c:v>
                </c:pt>
                <c:pt idx="10">
                  <c:v>30</c:v>
                </c:pt>
                <c:pt idx="11">
                  <c:v>30</c:v>
                </c:pt>
                <c:pt idx="12">
                  <c:v>27</c:v>
                </c:pt>
              </c:numCache>
            </c:numRef>
          </c:yVal>
          <c:smooth val="0"/>
          <c:extLst>
            <c:ext xmlns:c16="http://schemas.microsoft.com/office/drawing/2014/chart" uri="{C3380CC4-5D6E-409C-BE32-E72D297353CC}">
              <c16:uniqueId val="{00000000-85ED-44C8-8F44-579CD24B9BB1}"/>
            </c:ext>
          </c:extLst>
        </c:ser>
        <c:ser>
          <c:idx val="2"/>
          <c:order val="1"/>
          <c:tx>
            <c:strRef>
              <c:f>'ВВ поступающие'!$E$4</c:f>
              <c:strCache>
                <c:ptCount val="1"/>
                <c:pt idx="0">
                  <c:v>07.10.05</c:v>
                </c:pt>
              </c:strCache>
            </c:strRef>
          </c:tx>
          <c:spPr>
            <a:ln w="19050">
              <a:solidFill>
                <a:srgbClr val="008000"/>
              </a:solidFill>
            </a:ln>
          </c:spPr>
          <c:marker>
            <c:symbol val="circle"/>
            <c:size val="5"/>
            <c:spPr>
              <a:solidFill>
                <a:srgbClr val="008000"/>
              </a:solidFill>
              <a:ln w="19050">
                <a:solidFill>
                  <a:srgbClr val="008000"/>
                </a:solidFill>
              </a:ln>
            </c:spPr>
          </c:marker>
          <c:xVal>
            <c:numRef>
              <c:f>'ВВ поступающие'!$C$5:$C$17</c:f>
              <c:numCache>
                <c:formatCode>0</c:formatCode>
                <c:ptCount val="13"/>
                <c:pt idx="0">
                  <c:v>0</c:v>
                </c:pt>
                <c:pt idx="1">
                  <c:v>2</c:v>
                </c:pt>
                <c:pt idx="2">
                  <c:v>4</c:v>
                </c:pt>
                <c:pt idx="3">
                  <c:v>6</c:v>
                </c:pt>
                <c:pt idx="4">
                  <c:v>8</c:v>
                </c:pt>
                <c:pt idx="5">
                  <c:v>10</c:v>
                </c:pt>
                <c:pt idx="6">
                  <c:v>12</c:v>
                </c:pt>
                <c:pt idx="7">
                  <c:v>14</c:v>
                </c:pt>
                <c:pt idx="8">
                  <c:v>16</c:v>
                </c:pt>
                <c:pt idx="9">
                  <c:v>18</c:v>
                </c:pt>
                <c:pt idx="10">
                  <c:v>20</c:v>
                </c:pt>
                <c:pt idx="11">
                  <c:v>22</c:v>
                </c:pt>
                <c:pt idx="12">
                  <c:v>24</c:v>
                </c:pt>
              </c:numCache>
            </c:numRef>
          </c:xVal>
          <c:yVal>
            <c:numRef>
              <c:f>'ВВ поступающие'!$E$5:$E$17</c:f>
              <c:numCache>
                <c:formatCode>0.0</c:formatCode>
                <c:ptCount val="13"/>
                <c:pt idx="0">
                  <c:v>25</c:v>
                </c:pt>
                <c:pt idx="1">
                  <c:v>25</c:v>
                </c:pt>
                <c:pt idx="2">
                  <c:v>25</c:v>
                </c:pt>
                <c:pt idx="3">
                  <c:v>25</c:v>
                </c:pt>
                <c:pt idx="4">
                  <c:v>26</c:v>
                </c:pt>
                <c:pt idx="5">
                  <c:v>26</c:v>
                </c:pt>
                <c:pt idx="6">
                  <c:v>27</c:v>
                </c:pt>
                <c:pt idx="7">
                  <c:v>27</c:v>
                </c:pt>
                <c:pt idx="8">
                  <c:v>27</c:v>
                </c:pt>
                <c:pt idx="9">
                  <c:v>27</c:v>
                </c:pt>
                <c:pt idx="10">
                  <c:v>26</c:v>
                </c:pt>
                <c:pt idx="11">
                  <c:v>27</c:v>
                </c:pt>
                <c:pt idx="12">
                  <c:v>30</c:v>
                </c:pt>
              </c:numCache>
            </c:numRef>
          </c:yVal>
          <c:smooth val="0"/>
          <c:extLst>
            <c:ext xmlns:c16="http://schemas.microsoft.com/office/drawing/2014/chart" uri="{C3380CC4-5D6E-409C-BE32-E72D297353CC}">
              <c16:uniqueId val="{00000001-85ED-44C8-8F44-579CD24B9BB1}"/>
            </c:ext>
          </c:extLst>
        </c:ser>
        <c:ser>
          <c:idx val="0"/>
          <c:order val="2"/>
          <c:tx>
            <c:strRef>
              <c:f>'ВВ поступающие'!$F$4</c:f>
              <c:strCache>
                <c:ptCount val="1"/>
                <c:pt idx="0">
                  <c:v>26.06.06</c:v>
                </c:pt>
              </c:strCache>
            </c:strRef>
          </c:tx>
          <c:spPr>
            <a:ln w="19050">
              <a:solidFill>
                <a:srgbClr val="00CC00"/>
              </a:solidFill>
            </a:ln>
          </c:spPr>
          <c:marker>
            <c:symbol val="diamond"/>
            <c:size val="6"/>
            <c:spPr>
              <a:solidFill>
                <a:srgbClr val="00CC00"/>
              </a:solidFill>
              <a:ln w="19050">
                <a:solidFill>
                  <a:srgbClr val="00CC00"/>
                </a:solidFill>
              </a:ln>
            </c:spPr>
          </c:marker>
          <c:xVal>
            <c:numRef>
              <c:f>'ВВ поступающие'!$C$5:$C$17</c:f>
              <c:numCache>
                <c:formatCode>0</c:formatCode>
                <c:ptCount val="13"/>
                <c:pt idx="0">
                  <c:v>0</c:v>
                </c:pt>
                <c:pt idx="1">
                  <c:v>2</c:v>
                </c:pt>
                <c:pt idx="2">
                  <c:v>4</c:v>
                </c:pt>
                <c:pt idx="3">
                  <c:v>6</c:v>
                </c:pt>
                <c:pt idx="4">
                  <c:v>8</c:v>
                </c:pt>
                <c:pt idx="5">
                  <c:v>10</c:v>
                </c:pt>
                <c:pt idx="6">
                  <c:v>12</c:v>
                </c:pt>
                <c:pt idx="7">
                  <c:v>14</c:v>
                </c:pt>
                <c:pt idx="8">
                  <c:v>16</c:v>
                </c:pt>
                <c:pt idx="9">
                  <c:v>18</c:v>
                </c:pt>
                <c:pt idx="10">
                  <c:v>20</c:v>
                </c:pt>
                <c:pt idx="11">
                  <c:v>22</c:v>
                </c:pt>
                <c:pt idx="12">
                  <c:v>24</c:v>
                </c:pt>
              </c:numCache>
            </c:numRef>
          </c:xVal>
          <c:yVal>
            <c:numRef>
              <c:f>'ВВ поступающие'!$F$5:$F$17</c:f>
              <c:numCache>
                <c:formatCode>0.0</c:formatCode>
                <c:ptCount val="13"/>
                <c:pt idx="0">
                  <c:v>22</c:v>
                </c:pt>
                <c:pt idx="1">
                  <c:v>22</c:v>
                </c:pt>
                <c:pt idx="2">
                  <c:v>22</c:v>
                </c:pt>
                <c:pt idx="3">
                  <c:v>22</c:v>
                </c:pt>
                <c:pt idx="4">
                  <c:v>21</c:v>
                </c:pt>
                <c:pt idx="5">
                  <c:v>20</c:v>
                </c:pt>
                <c:pt idx="6">
                  <c:v>20</c:v>
                </c:pt>
                <c:pt idx="7">
                  <c:v>20</c:v>
                </c:pt>
                <c:pt idx="8">
                  <c:v>19.5</c:v>
                </c:pt>
                <c:pt idx="9">
                  <c:v>19</c:v>
                </c:pt>
                <c:pt idx="10">
                  <c:v>18</c:v>
                </c:pt>
                <c:pt idx="11">
                  <c:v>18</c:v>
                </c:pt>
                <c:pt idx="12">
                  <c:v>18</c:v>
                </c:pt>
              </c:numCache>
            </c:numRef>
          </c:yVal>
          <c:smooth val="0"/>
          <c:extLst>
            <c:ext xmlns:c16="http://schemas.microsoft.com/office/drawing/2014/chart" uri="{C3380CC4-5D6E-409C-BE32-E72D297353CC}">
              <c16:uniqueId val="{00000002-85ED-44C8-8F44-579CD24B9BB1}"/>
            </c:ext>
          </c:extLst>
        </c:ser>
        <c:ser>
          <c:idx val="3"/>
          <c:order val="3"/>
          <c:tx>
            <c:strRef>
              <c:f>'ВВ поступающие'!$G$4</c:f>
              <c:strCache>
                <c:ptCount val="1"/>
                <c:pt idx="0">
                  <c:v>09.10.06</c:v>
                </c:pt>
              </c:strCache>
            </c:strRef>
          </c:tx>
          <c:spPr>
            <a:ln w="19050">
              <a:solidFill>
                <a:srgbClr val="66FF33"/>
              </a:solidFill>
            </a:ln>
          </c:spPr>
          <c:marker>
            <c:symbol val="diamond"/>
            <c:size val="6"/>
            <c:spPr>
              <a:solidFill>
                <a:srgbClr val="66FF33"/>
              </a:solidFill>
              <a:ln w="19050">
                <a:solidFill>
                  <a:srgbClr val="66FF33"/>
                </a:solidFill>
              </a:ln>
            </c:spPr>
          </c:marker>
          <c:xVal>
            <c:numRef>
              <c:f>'ВВ поступающие'!$C$5:$C$17</c:f>
              <c:numCache>
                <c:formatCode>0</c:formatCode>
                <c:ptCount val="13"/>
                <c:pt idx="0">
                  <c:v>0</c:v>
                </c:pt>
                <c:pt idx="1">
                  <c:v>2</c:v>
                </c:pt>
                <c:pt idx="2">
                  <c:v>4</c:v>
                </c:pt>
                <c:pt idx="3">
                  <c:v>6</c:v>
                </c:pt>
                <c:pt idx="4">
                  <c:v>8</c:v>
                </c:pt>
                <c:pt idx="5">
                  <c:v>10</c:v>
                </c:pt>
                <c:pt idx="6">
                  <c:v>12</c:v>
                </c:pt>
                <c:pt idx="7">
                  <c:v>14</c:v>
                </c:pt>
                <c:pt idx="8">
                  <c:v>16</c:v>
                </c:pt>
                <c:pt idx="9">
                  <c:v>18</c:v>
                </c:pt>
                <c:pt idx="10">
                  <c:v>20</c:v>
                </c:pt>
                <c:pt idx="11">
                  <c:v>22</c:v>
                </c:pt>
                <c:pt idx="12">
                  <c:v>24</c:v>
                </c:pt>
              </c:numCache>
            </c:numRef>
          </c:xVal>
          <c:yVal>
            <c:numRef>
              <c:f>'ВВ поступающие'!$G$5:$G$17</c:f>
              <c:numCache>
                <c:formatCode>0.0</c:formatCode>
                <c:ptCount val="13"/>
                <c:pt idx="0">
                  <c:v>27</c:v>
                </c:pt>
                <c:pt idx="1">
                  <c:v>29</c:v>
                </c:pt>
                <c:pt idx="2">
                  <c:v>37</c:v>
                </c:pt>
                <c:pt idx="3">
                  <c:v>36</c:v>
                </c:pt>
                <c:pt idx="4">
                  <c:v>32</c:v>
                </c:pt>
                <c:pt idx="5">
                  <c:v>25</c:v>
                </c:pt>
                <c:pt idx="6">
                  <c:v>23</c:v>
                </c:pt>
                <c:pt idx="7">
                  <c:v>22</c:v>
                </c:pt>
                <c:pt idx="8">
                  <c:v>27</c:v>
                </c:pt>
                <c:pt idx="9">
                  <c:v>30</c:v>
                </c:pt>
                <c:pt idx="10">
                  <c:v>30</c:v>
                </c:pt>
                <c:pt idx="11">
                  <c:v>28</c:v>
                </c:pt>
                <c:pt idx="12">
                  <c:v>27</c:v>
                </c:pt>
              </c:numCache>
            </c:numRef>
          </c:yVal>
          <c:smooth val="0"/>
          <c:extLst>
            <c:ext xmlns:c16="http://schemas.microsoft.com/office/drawing/2014/chart" uri="{C3380CC4-5D6E-409C-BE32-E72D297353CC}">
              <c16:uniqueId val="{00000003-85ED-44C8-8F44-579CD24B9BB1}"/>
            </c:ext>
          </c:extLst>
        </c:ser>
        <c:ser>
          <c:idx val="4"/>
          <c:order val="4"/>
          <c:tx>
            <c:strRef>
              <c:f>'ВВ поступающие'!$H$4</c:f>
              <c:strCache>
                <c:ptCount val="1"/>
                <c:pt idx="0">
                  <c:v>25.06.07</c:v>
                </c:pt>
              </c:strCache>
            </c:strRef>
          </c:tx>
          <c:spPr>
            <a:ln w="19050">
              <a:solidFill>
                <a:srgbClr val="339966"/>
              </a:solidFill>
            </a:ln>
          </c:spPr>
          <c:marker>
            <c:symbol val="square"/>
            <c:size val="4"/>
            <c:spPr>
              <a:solidFill>
                <a:srgbClr val="339966"/>
              </a:solidFill>
              <a:ln w="19050">
                <a:solidFill>
                  <a:srgbClr val="339966"/>
                </a:solidFill>
              </a:ln>
            </c:spPr>
          </c:marker>
          <c:xVal>
            <c:numRef>
              <c:f>'ВВ поступающие'!$C$5:$C$17</c:f>
              <c:numCache>
                <c:formatCode>0</c:formatCode>
                <c:ptCount val="13"/>
                <c:pt idx="0">
                  <c:v>0</c:v>
                </c:pt>
                <c:pt idx="1">
                  <c:v>2</c:v>
                </c:pt>
                <c:pt idx="2">
                  <c:v>4</c:v>
                </c:pt>
                <c:pt idx="3">
                  <c:v>6</c:v>
                </c:pt>
                <c:pt idx="4">
                  <c:v>8</c:v>
                </c:pt>
                <c:pt idx="5">
                  <c:v>10</c:v>
                </c:pt>
                <c:pt idx="6">
                  <c:v>12</c:v>
                </c:pt>
                <c:pt idx="7">
                  <c:v>14</c:v>
                </c:pt>
                <c:pt idx="8">
                  <c:v>16</c:v>
                </c:pt>
                <c:pt idx="9">
                  <c:v>18</c:v>
                </c:pt>
                <c:pt idx="10">
                  <c:v>20</c:v>
                </c:pt>
                <c:pt idx="11">
                  <c:v>22</c:v>
                </c:pt>
                <c:pt idx="12">
                  <c:v>24</c:v>
                </c:pt>
              </c:numCache>
            </c:numRef>
          </c:xVal>
          <c:yVal>
            <c:numRef>
              <c:f>'ВВ поступающие'!$H$5:$H$17</c:f>
              <c:numCache>
                <c:formatCode>0.0</c:formatCode>
                <c:ptCount val="13"/>
                <c:pt idx="0">
                  <c:v>19</c:v>
                </c:pt>
                <c:pt idx="1">
                  <c:v>19</c:v>
                </c:pt>
                <c:pt idx="2">
                  <c:v>20</c:v>
                </c:pt>
                <c:pt idx="3">
                  <c:v>20</c:v>
                </c:pt>
                <c:pt idx="4">
                  <c:v>21</c:v>
                </c:pt>
                <c:pt idx="5">
                  <c:v>23</c:v>
                </c:pt>
                <c:pt idx="6">
                  <c:v>24</c:v>
                </c:pt>
                <c:pt idx="7">
                  <c:v>23</c:v>
                </c:pt>
                <c:pt idx="8">
                  <c:v>23</c:v>
                </c:pt>
                <c:pt idx="9">
                  <c:v>23</c:v>
                </c:pt>
                <c:pt idx="10">
                  <c:v>24</c:v>
                </c:pt>
                <c:pt idx="11">
                  <c:v>24</c:v>
                </c:pt>
                <c:pt idx="12">
                  <c:v>24</c:v>
                </c:pt>
              </c:numCache>
            </c:numRef>
          </c:yVal>
          <c:smooth val="0"/>
          <c:extLst>
            <c:ext xmlns:c16="http://schemas.microsoft.com/office/drawing/2014/chart" uri="{C3380CC4-5D6E-409C-BE32-E72D297353CC}">
              <c16:uniqueId val="{00000004-85ED-44C8-8F44-579CD24B9BB1}"/>
            </c:ext>
          </c:extLst>
        </c:ser>
        <c:ser>
          <c:idx val="5"/>
          <c:order val="5"/>
          <c:tx>
            <c:strRef>
              <c:f>'ВВ поступающие'!$I$4</c:f>
              <c:strCache>
                <c:ptCount val="1"/>
                <c:pt idx="0">
                  <c:v>08.08.07</c:v>
                </c:pt>
              </c:strCache>
            </c:strRef>
          </c:tx>
          <c:spPr>
            <a:ln w="19050">
              <a:solidFill>
                <a:srgbClr val="00FF99"/>
              </a:solidFill>
            </a:ln>
          </c:spPr>
          <c:marker>
            <c:symbol val="square"/>
            <c:size val="4"/>
            <c:spPr>
              <a:solidFill>
                <a:srgbClr val="00FF99"/>
              </a:solidFill>
              <a:ln w="19050">
                <a:solidFill>
                  <a:srgbClr val="00FF99"/>
                </a:solidFill>
              </a:ln>
            </c:spPr>
          </c:marker>
          <c:xVal>
            <c:numRef>
              <c:f>'ВВ поступающие'!$C$5:$C$17</c:f>
              <c:numCache>
                <c:formatCode>0</c:formatCode>
                <c:ptCount val="13"/>
                <c:pt idx="0">
                  <c:v>0</c:v>
                </c:pt>
                <c:pt idx="1">
                  <c:v>2</c:v>
                </c:pt>
                <c:pt idx="2">
                  <c:v>4</c:v>
                </c:pt>
                <c:pt idx="3">
                  <c:v>6</c:v>
                </c:pt>
                <c:pt idx="4">
                  <c:v>8</c:v>
                </c:pt>
                <c:pt idx="5">
                  <c:v>10</c:v>
                </c:pt>
                <c:pt idx="6">
                  <c:v>12</c:v>
                </c:pt>
                <c:pt idx="7">
                  <c:v>14</c:v>
                </c:pt>
                <c:pt idx="8">
                  <c:v>16</c:v>
                </c:pt>
                <c:pt idx="9">
                  <c:v>18</c:v>
                </c:pt>
                <c:pt idx="10">
                  <c:v>20</c:v>
                </c:pt>
                <c:pt idx="11">
                  <c:v>22</c:v>
                </c:pt>
                <c:pt idx="12">
                  <c:v>24</c:v>
                </c:pt>
              </c:numCache>
            </c:numRef>
          </c:xVal>
          <c:yVal>
            <c:numRef>
              <c:f>'ВВ поступающие'!$I$5:$I$17</c:f>
              <c:numCache>
                <c:formatCode>0.0</c:formatCode>
                <c:ptCount val="13"/>
                <c:pt idx="0">
                  <c:v>23</c:v>
                </c:pt>
                <c:pt idx="1">
                  <c:v>23</c:v>
                </c:pt>
                <c:pt idx="2">
                  <c:v>24</c:v>
                </c:pt>
                <c:pt idx="3">
                  <c:v>25</c:v>
                </c:pt>
                <c:pt idx="4">
                  <c:v>25</c:v>
                </c:pt>
                <c:pt idx="5">
                  <c:v>28</c:v>
                </c:pt>
                <c:pt idx="6">
                  <c:v>26</c:v>
                </c:pt>
                <c:pt idx="7">
                  <c:v>25</c:v>
                </c:pt>
                <c:pt idx="8">
                  <c:v>28</c:v>
                </c:pt>
                <c:pt idx="9">
                  <c:v>25</c:v>
                </c:pt>
                <c:pt idx="10">
                  <c:v>22</c:v>
                </c:pt>
                <c:pt idx="11">
                  <c:v>27</c:v>
                </c:pt>
                <c:pt idx="12">
                  <c:v>29</c:v>
                </c:pt>
              </c:numCache>
            </c:numRef>
          </c:yVal>
          <c:smooth val="0"/>
          <c:extLst>
            <c:ext xmlns:c16="http://schemas.microsoft.com/office/drawing/2014/chart" uri="{C3380CC4-5D6E-409C-BE32-E72D297353CC}">
              <c16:uniqueId val="{00000005-85ED-44C8-8F44-579CD24B9BB1}"/>
            </c:ext>
          </c:extLst>
        </c:ser>
        <c:dLbls>
          <c:showLegendKey val="0"/>
          <c:showVal val="0"/>
          <c:showCatName val="0"/>
          <c:showSerName val="0"/>
          <c:showPercent val="0"/>
          <c:showBubbleSize val="0"/>
        </c:dLbls>
        <c:axId val="200125056"/>
        <c:axId val="200914048"/>
      </c:scatterChart>
      <c:valAx>
        <c:axId val="200125056"/>
        <c:scaling>
          <c:orientation val="minMax"/>
          <c:max val="24"/>
          <c:min val="0"/>
        </c:scaling>
        <c:delete val="0"/>
        <c:axPos val="b"/>
        <c:majorGridlines>
          <c:spPr>
            <a:ln w="6350"/>
          </c:spPr>
        </c:majorGridlines>
        <c:title>
          <c:tx>
            <c:rich>
              <a:bodyPr/>
              <a:lstStyle/>
              <a:p>
                <a:pPr>
                  <a:defRPr>
                    <a:latin typeface="Times New Roman" panose="02020603050405020304" pitchFamily="18" charset="0"/>
                    <a:cs typeface="Times New Roman" panose="02020603050405020304" pitchFamily="18" charset="0"/>
                  </a:defRPr>
                </a:pPr>
                <a:r>
                  <a:rPr lang="ru-RU">
                    <a:latin typeface="Times New Roman" panose="02020603050405020304" pitchFamily="18" charset="0"/>
                    <a:cs typeface="Times New Roman" panose="02020603050405020304" pitchFamily="18" charset="0"/>
                  </a:rPr>
                  <a:t>Время</a:t>
                </a:r>
                <a:r>
                  <a:rPr lang="en-US">
                    <a:latin typeface="Times New Roman" panose="02020603050405020304" pitchFamily="18" charset="0"/>
                    <a:cs typeface="Times New Roman" panose="02020603050405020304" pitchFamily="18" charset="0"/>
                  </a:rPr>
                  <a:t>, </a:t>
                </a:r>
                <a:r>
                  <a:rPr lang="ru-RU">
                    <a:latin typeface="Times New Roman" panose="02020603050405020304" pitchFamily="18" charset="0"/>
                    <a:cs typeface="Times New Roman" panose="02020603050405020304" pitchFamily="18" charset="0"/>
                  </a:rPr>
                  <a:t>часы суток</a:t>
                </a:r>
              </a:p>
            </c:rich>
          </c:tx>
          <c:layout>
            <c:manualLayout>
              <c:xMode val="edge"/>
              <c:yMode val="edge"/>
              <c:x val="0.75751987281399047"/>
              <c:y val="0.91284787748638863"/>
            </c:manualLayout>
          </c:layout>
          <c:overlay val="0"/>
        </c:title>
        <c:numFmt formatCode="0" sourceLinked="1"/>
        <c:majorTickMark val="cross"/>
        <c:minorTickMark val="none"/>
        <c:tickLblPos val="nextTo"/>
        <c:spPr>
          <a:ln w="19050">
            <a:solidFill>
              <a:sysClr val="windowText" lastClr="000000"/>
            </a:solidFill>
          </a:ln>
        </c:spPr>
        <c:txPr>
          <a:bodyPr/>
          <a:lstStyle/>
          <a:p>
            <a:pPr>
              <a:defRPr baseline="0">
                <a:latin typeface="Calibri" panose="020F0502020204030204" pitchFamily="34" charset="0"/>
              </a:defRPr>
            </a:pPr>
            <a:endParaRPr lang="ru-RU"/>
          </a:p>
        </c:txPr>
        <c:crossAx val="200914048"/>
        <c:crosses val="autoZero"/>
        <c:crossBetween val="midCat"/>
        <c:majorUnit val="2"/>
      </c:valAx>
      <c:valAx>
        <c:axId val="200914048"/>
        <c:scaling>
          <c:orientation val="minMax"/>
          <c:max val="40"/>
          <c:min val="10"/>
        </c:scaling>
        <c:delete val="0"/>
        <c:axPos val="l"/>
        <c:majorGridlines>
          <c:spPr>
            <a:ln w="6350"/>
          </c:spPr>
        </c:majorGridlines>
        <c:title>
          <c:tx>
            <c:rich>
              <a:bodyPr/>
              <a:lstStyle/>
              <a:p>
                <a:pPr>
                  <a:defRPr>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N-NH</a:t>
                </a:r>
                <a:r>
                  <a:rPr lang="en-US" baseline="-25000">
                    <a:latin typeface="Times New Roman" panose="02020603050405020304" pitchFamily="18" charset="0"/>
                    <a:cs typeface="Times New Roman" panose="02020603050405020304" pitchFamily="18" charset="0"/>
                  </a:rPr>
                  <a:t>4</a:t>
                </a:r>
                <a:r>
                  <a:rPr lang="en-US">
                    <a:latin typeface="Times New Roman" panose="02020603050405020304" pitchFamily="18" charset="0"/>
                    <a:cs typeface="Times New Roman" panose="02020603050405020304" pitchFamily="18" charset="0"/>
                  </a:rPr>
                  <a:t>, </a:t>
                </a:r>
                <a:r>
                  <a:rPr lang="ru-RU">
                    <a:latin typeface="Times New Roman" panose="02020603050405020304" pitchFamily="18" charset="0"/>
                    <a:cs typeface="Times New Roman" panose="02020603050405020304" pitchFamily="18" charset="0"/>
                  </a:rPr>
                  <a:t>мг</a:t>
                </a:r>
                <a:r>
                  <a:rPr lang="en-US">
                    <a:latin typeface="Times New Roman" panose="02020603050405020304" pitchFamily="18" charset="0"/>
                    <a:cs typeface="Times New Roman" panose="02020603050405020304" pitchFamily="18" charset="0"/>
                  </a:rPr>
                  <a:t>/</a:t>
                </a:r>
                <a:r>
                  <a:rPr lang="ru-RU">
                    <a:latin typeface="Times New Roman" panose="02020603050405020304" pitchFamily="18" charset="0"/>
                    <a:cs typeface="Times New Roman" panose="02020603050405020304" pitchFamily="18" charset="0"/>
                  </a:rPr>
                  <a:t>л</a:t>
                </a:r>
              </a:p>
            </c:rich>
          </c:tx>
          <c:layout>
            <c:manualLayout>
              <c:xMode val="edge"/>
              <c:yMode val="edge"/>
              <c:x val="2.4103672434204151E-2"/>
              <c:y val="0.3471473503828551"/>
            </c:manualLayout>
          </c:layout>
          <c:overlay val="0"/>
        </c:title>
        <c:numFmt formatCode="0" sourceLinked="0"/>
        <c:majorTickMark val="cross"/>
        <c:minorTickMark val="none"/>
        <c:tickLblPos val="nextTo"/>
        <c:spPr>
          <a:ln w="19050">
            <a:solidFill>
              <a:sysClr val="windowText" lastClr="000000"/>
            </a:solidFill>
          </a:ln>
        </c:spPr>
        <c:txPr>
          <a:bodyPr/>
          <a:lstStyle/>
          <a:p>
            <a:pPr>
              <a:defRPr baseline="0">
                <a:latin typeface="Calibri" panose="020F0502020204030204" pitchFamily="34" charset="0"/>
              </a:defRPr>
            </a:pPr>
            <a:endParaRPr lang="ru-RU"/>
          </a:p>
        </c:txPr>
        <c:crossAx val="200125056"/>
        <c:crosses val="autoZero"/>
        <c:crossBetween val="midCat"/>
        <c:majorUnit val="10"/>
      </c:valAx>
    </c:plotArea>
    <c:legend>
      <c:legendPos val="r"/>
      <c:layout>
        <c:manualLayout>
          <c:xMode val="edge"/>
          <c:yMode val="edge"/>
          <c:x val="0.46090940879581066"/>
          <c:y val="0.11133178600608808"/>
          <c:w val="0.47305451987040947"/>
          <c:h val="0.13724970137246775"/>
        </c:manualLayout>
      </c:layout>
      <c:overlay val="0"/>
      <c:spPr>
        <a:solidFill>
          <a:sysClr val="window" lastClr="FFFFFF"/>
        </a:solidFill>
      </c:sp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0.47299</cdr:x>
      <cdr:y>0.13231</cdr:y>
    </cdr:from>
    <cdr:to>
      <cdr:x>0.66499</cdr:x>
      <cdr:y>0.35707</cdr:y>
    </cdr:to>
    <cdr:sp macro="" textlink="">
      <cdr:nvSpPr>
        <cdr:cNvPr id="2" name="Прямоугольник 1"/>
        <cdr:cNvSpPr/>
      </cdr:nvSpPr>
      <cdr:spPr>
        <a:xfrm xmlns:a="http://schemas.openxmlformats.org/drawingml/2006/main">
          <a:off x="2418194" y="304876"/>
          <a:ext cx="981623" cy="517895"/>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sz="1000" dirty="0">
              <a:latin typeface="Times New Roman" panose="02020603050405020304" pitchFamily="18" charset="0"/>
              <a:cs typeface="Times New Roman" panose="02020603050405020304" pitchFamily="18" charset="0"/>
            </a:rPr>
            <a:t>отсекаемые значения</a:t>
          </a:r>
        </a:p>
      </cdr:txBody>
    </cdr:sp>
  </cdr:relSizeAnchor>
  <cdr:relSizeAnchor xmlns:cdr="http://schemas.openxmlformats.org/drawingml/2006/chartDrawing">
    <cdr:from>
      <cdr:x>0.80871</cdr:x>
      <cdr:y>0.15499</cdr:y>
    </cdr:from>
    <cdr:to>
      <cdr:x>0.86497</cdr:x>
      <cdr:y>0.26929</cdr:y>
    </cdr:to>
    <cdr:sp macro="" textlink="">
      <cdr:nvSpPr>
        <cdr:cNvPr id="3" name="Овал 2"/>
        <cdr:cNvSpPr/>
      </cdr:nvSpPr>
      <cdr:spPr>
        <a:xfrm xmlns:a="http://schemas.openxmlformats.org/drawingml/2006/main">
          <a:off x="4657709" y="390525"/>
          <a:ext cx="324026" cy="288000"/>
        </a:xfrm>
        <a:prstGeom xmlns:a="http://schemas.openxmlformats.org/drawingml/2006/main" prst="ellipse">
          <a:avLst/>
        </a:prstGeom>
        <a:noFill xmlns:a="http://schemas.openxmlformats.org/drawingml/2006/main"/>
        <a:ln xmlns:a="http://schemas.openxmlformats.org/drawingml/2006/main" w="127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0.5871</cdr:x>
      <cdr:y>0.20791</cdr:y>
    </cdr:from>
    <cdr:to>
      <cdr:x>0.80871</cdr:x>
      <cdr:y>0.21214</cdr:y>
    </cdr:to>
    <cdr:cxnSp macro="">
      <cdr:nvCxnSpPr>
        <cdr:cNvPr id="5" name="Прямая со стрелкой 4">
          <a:extLst xmlns:a="http://schemas.openxmlformats.org/drawingml/2006/main">
            <a:ext uri="{FF2B5EF4-FFF2-40B4-BE49-F238E27FC236}">
              <a16:creationId xmlns:a16="http://schemas.microsoft.com/office/drawing/2014/main" id="{A15BC53F-497D-437F-8935-C4689D4D377C}"/>
            </a:ext>
          </a:extLst>
        </cdr:cNvPr>
        <cdr:cNvCxnSpPr>
          <a:endCxn xmlns:a="http://schemas.openxmlformats.org/drawingml/2006/main" id="3" idx="2"/>
        </cdr:cNvCxnSpPr>
      </cdr:nvCxnSpPr>
      <cdr:spPr>
        <a:xfrm xmlns:a="http://schemas.openxmlformats.org/drawingml/2006/main">
          <a:off x="3381373" y="523867"/>
          <a:ext cx="1276336" cy="10658"/>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0.21664</cdr:x>
      <cdr:y>0.20413</cdr:y>
    </cdr:from>
    <cdr:to>
      <cdr:x>0.2729</cdr:x>
      <cdr:y>0.31843</cdr:y>
    </cdr:to>
    <cdr:sp macro="" textlink="">
      <cdr:nvSpPr>
        <cdr:cNvPr id="8" name="Овал 7"/>
        <cdr:cNvSpPr/>
      </cdr:nvSpPr>
      <cdr:spPr>
        <a:xfrm xmlns:a="http://schemas.openxmlformats.org/drawingml/2006/main">
          <a:off x="1247755" y="514342"/>
          <a:ext cx="324026" cy="287999"/>
        </a:xfrm>
        <a:prstGeom xmlns:a="http://schemas.openxmlformats.org/drawingml/2006/main" prst="ellipse">
          <a:avLst/>
        </a:prstGeom>
        <a:noFill xmlns:a="http://schemas.openxmlformats.org/drawingml/2006/main"/>
        <a:ln xmlns:a="http://schemas.openxmlformats.org/drawingml/2006/main" w="127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0.2729</cdr:x>
      <cdr:y>0.21925</cdr:y>
    </cdr:from>
    <cdr:to>
      <cdr:x>0.50606</cdr:x>
      <cdr:y>0.26128</cdr:y>
    </cdr:to>
    <cdr:cxnSp macro="">
      <cdr:nvCxnSpPr>
        <cdr:cNvPr id="10" name="Прямая со стрелкой 9">
          <a:extLst xmlns:a="http://schemas.openxmlformats.org/drawingml/2006/main">
            <a:ext uri="{FF2B5EF4-FFF2-40B4-BE49-F238E27FC236}">
              <a16:creationId xmlns:a16="http://schemas.microsoft.com/office/drawing/2014/main" id="{8D3C96FE-BBDE-48ED-A314-DD9F5DB4EAAE}"/>
            </a:ext>
          </a:extLst>
        </cdr:cNvPr>
        <cdr:cNvCxnSpPr>
          <a:endCxn xmlns:a="http://schemas.openxmlformats.org/drawingml/2006/main" id="8" idx="6"/>
        </cdr:cNvCxnSpPr>
      </cdr:nvCxnSpPr>
      <cdr:spPr>
        <a:xfrm xmlns:a="http://schemas.openxmlformats.org/drawingml/2006/main" flipH="1">
          <a:off x="1571781" y="552440"/>
          <a:ext cx="1342846" cy="105902"/>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0.81582</cdr:x>
      <cdr:y>0</cdr:y>
    </cdr:from>
    <cdr:to>
      <cdr:x>1</cdr:x>
      <cdr:y>0.18199</cdr:y>
    </cdr:to>
    <cdr:sp macro="" textlink="">
      <cdr:nvSpPr>
        <cdr:cNvPr id="14" name="Прямоугольник 13"/>
        <cdr:cNvSpPr/>
      </cdr:nvSpPr>
      <cdr:spPr>
        <a:xfrm xmlns:a="http://schemas.openxmlformats.org/drawingml/2006/main">
          <a:off x="4170919" y="0"/>
          <a:ext cx="941649" cy="419354"/>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sz="1000" dirty="0">
              <a:latin typeface="Times New Roman" panose="02020603050405020304" pitchFamily="18" charset="0"/>
              <a:cs typeface="Times New Roman" panose="02020603050405020304" pitchFamily="18" charset="0"/>
            </a:rPr>
            <a:t>расчетное значение</a:t>
          </a:r>
        </a:p>
      </cdr:txBody>
    </cdr:sp>
  </cdr:relSizeAnchor>
  <cdr:relSizeAnchor xmlns:cdr="http://schemas.openxmlformats.org/drawingml/2006/chartDrawing">
    <cdr:from>
      <cdr:x>0.90794</cdr:x>
      <cdr:y>0.08317</cdr:y>
    </cdr:from>
    <cdr:to>
      <cdr:x>0.92944</cdr:x>
      <cdr:y>0.22681</cdr:y>
    </cdr:to>
    <cdr:cxnSp macro="">
      <cdr:nvCxnSpPr>
        <cdr:cNvPr id="15" name="Прямая со стрелкой 14">
          <a:extLst xmlns:a="http://schemas.openxmlformats.org/drawingml/2006/main">
            <a:ext uri="{FF2B5EF4-FFF2-40B4-BE49-F238E27FC236}">
              <a16:creationId xmlns:a16="http://schemas.microsoft.com/office/drawing/2014/main" id="{B6EA961C-6CA6-4974-BDEE-C6C238346ED9}"/>
            </a:ext>
          </a:extLst>
        </cdr:cNvPr>
        <cdr:cNvCxnSpPr/>
      </cdr:nvCxnSpPr>
      <cdr:spPr>
        <a:xfrm xmlns:a="http://schemas.openxmlformats.org/drawingml/2006/main" flipH="1">
          <a:off x="5229225" y="209550"/>
          <a:ext cx="123825" cy="361950"/>
        </a:xfrm>
        <a:prstGeom xmlns:a="http://schemas.openxmlformats.org/drawingml/2006/main" prst="straightConnector1">
          <a:avLst/>
        </a:prstGeom>
        <a:ln xmlns:a="http://schemas.openxmlformats.org/drawingml/2006/main">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F785B-8AC0-4337-8785-C4C0C368F74A}" type="datetimeFigureOut">
              <a:rPr lang="ru-RU" smtClean="0"/>
              <a:t>15.08.2022</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8DB82-677E-4DFC-A1D5-A5160EDF1CC7}" type="slidenum">
              <a:rPr lang="ru-RU" smtClean="0"/>
              <a:t>‹#›</a:t>
            </a:fld>
            <a:endParaRPr lang="ru-RU"/>
          </a:p>
        </p:txBody>
      </p:sp>
    </p:spTree>
    <p:extLst>
      <p:ext uri="{BB962C8B-B14F-4D97-AF65-F5344CB8AC3E}">
        <p14:creationId xmlns:p14="http://schemas.microsoft.com/office/powerpoint/2010/main" val="195134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C742BC3-1F63-47A5-B284-5D9C202469D9}" type="datetimeFigureOut">
              <a:rPr lang="ru-RU" smtClean="0"/>
              <a:t>15.08.2022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50DF36-41BF-4B62-978E-07D816928D4F}" type="slidenum">
              <a:rPr lang="ru-RU" smtClean="0"/>
              <a:t>‹#›</a:t>
            </a:fld>
            <a:endParaRPr lang="ru-RU"/>
          </a:p>
        </p:txBody>
      </p:sp>
    </p:spTree>
    <p:extLst>
      <p:ext uri="{BB962C8B-B14F-4D97-AF65-F5344CB8AC3E}">
        <p14:creationId xmlns:p14="http://schemas.microsoft.com/office/powerpoint/2010/main" val="64343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C742BC3-1F63-47A5-B284-5D9C202469D9}" type="datetimeFigureOut">
              <a:rPr lang="ru-RU" smtClean="0"/>
              <a:t>15.08.2022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50DF36-41BF-4B62-978E-07D816928D4F}" type="slidenum">
              <a:rPr lang="ru-RU" smtClean="0"/>
              <a:t>‹#›</a:t>
            </a:fld>
            <a:endParaRPr lang="ru-RU"/>
          </a:p>
        </p:txBody>
      </p:sp>
    </p:spTree>
    <p:extLst>
      <p:ext uri="{BB962C8B-B14F-4D97-AF65-F5344CB8AC3E}">
        <p14:creationId xmlns:p14="http://schemas.microsoft.com/office/powerpoint/2010/main" val="290466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C742BC3-1F63-47A5-B284-5D9C202469D9}" type="datetimeFigureOut">
              <a:rPr lang="ru-RU" smtClean="0"/>
              <a:t>15.08.2022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50DF36-41BF-4B62-978E-07D816928D4F}" type="slidenum">
              <a:rPr lang="ru-RU" smtClean="0"/>
              <a:t>‹#›</a:t>
            </a:fld>
            <a:endParaRPr lang="ru-RU"/>
          </a:p>
        </p:txBody>
      </p:sp>
    </p:spTree>
    <p:extLst>
      <p:ext uri="{BB962C8B-B14F-4D97-AF65-F5344CB8AC3E}">
        <p14:creationId xmlns:p14="http://schemas.microsoft.com/office/powerpoint/2010/main" val="59211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C742BC3-1F63-47A5-B284-5D9C202469D9}" type="datetimeFigureOut">
              <a:rPr lang="ru-RU" smtClean="0"/>
              <a:t>15.08.2022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50DF36-41BF-4B62-978E-07D816928D4F}" type="slidenum">
              <a:rPr lang="ru-RU" smtClean="0"/>
              <a:t>‹#›</a:t>
            </a:fld>
            <a:endParaRPr lang="ru-RU"/>
          </a:p>
        </p:txBody>
      </p:sp>
    </p:spTree>
    <p:extLst>
      <p:ext uri="{BB962C8B-B14F-4D97-AF65-F5344CB8AC3E}">
        <p14:creationId xmlns:p14="http://schemas.microsoft.com/office/powerpoint/2010/main" val="20204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C742BC3-1F63-47A5-B284-5D9C202469D9}" type="datetimeFigureOut">
              <a:rPr lang="ru-RU" smtClean="0"/>
              <a:t>15.08.2022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50DF36-41BF-4B62-978E-07D816928D4F}" type="slidenum">
              <a:rPr lang="ru-RU" smtClean="0"/>
              <a:t>‹#›</a:t>
            </a:fld>
            <a:endParaRPr lang="ru-RU"/>
          </a:p>
        </p:txBody>
      </p:sp>
    </p:spTree>
    <p:extLst>
      <p:ext uri="{BB962C8B-B14F-4D97-AF65-F5344CB8AC3E}">
        <p14:creationId xmlns:p14="http://schemas.microsoft.com/office/powerpoint/2010/main" val="383408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C742BC3-1F63-47A5-B284-5D9C202469D9}" type="datetimeFigureOut">
              <a:rPr lang="ru-RU" smtClean="0"/>
              <a:t>15.08.2022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50DF36-41BF-4B62-978E-07D816928D4F}" type="slidenum">
              <a:rPr lang="ru-RU" smtClean="0"/>
              <a:t>‹#›</a:t>
            </a:fld>
            <a:endParaRPr lang="ru-RU"/>
          </a:p>
        </p:txBody>
      </p:sp>
    </p:spTree>
    <p:extLst>
      <p:ext uri="{BB962C8B-B14F-4D97-AF65-F5344CB8AC3E}">
        <p14:creationId xmlns:p14="http://schemas.microsoft.com/office/powerpoint/2010/main" val="344993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C742BC3-1F63-47A5-B284-5D9C202469D9}" type="datetimeFigureOut">
              <a:rPr lang="ru-RU" smtClean="0"/>
              <a:t>15.08.2022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50DF36-41BF-4B62-978E-07D816928D4F}" type="slidenum">
              <a:rPr lang="ru-RU" smtClean="0"/>
              <a:t>‹#›</a:t>
            </a:fld>
            <a:endParaRPr lang="ru-RU"/>
          </a:p>
        </p:txBody>
      </p:sp>
    </p:spTree>
    <p:extLst>
      <p:ext uri="{BB962C8B-B14F-4D97-AF65-F5344CB8AC3E}">
        <p14:creationId xmlns:p14="http://schemas.microsoft.com/office/powerpoint/2010/main" val="390552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C742BC3-1F63-47A5-B284-5D9C202469D9}" type="datetimeFigureOut">
              <a:rPr lang="ru-RU" smtClean="0"/>
              <a:t>15.08.2022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50DF36-41BF-4B62-978E-07D816928D4F}" type="slidenum">
              <a:rPr lang="ru-RU" smtClean="0"/>
              <a:t>‹#›</a:t>
            </a:fld>
            <a:endParaRPr lang="ru-RU"/>
          </a:p>
        </p:txBody>
      </p:sp>
    </p:spTree>
    <p:extLst>
      <p:ext uri="{BB962C8B-B14F-4D97-AF65-F5344CB8AC3E}">
        <p14:creationId xmlns:p14="http://schemas.microsoft.com/office/powerpoint/2010/main" val="4254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742BC3-1F63-47A5-B284-5D9C202469D9}" type="datetimeFigureOut">
              <a:rPr lang="ru-RU" smtClean="0"/>
              <a:t>15.08.2022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50DF36-41BF-4B62-978E-07D816928D4F}" type="slidenum">
              <a:rPr lang="ru-RU" smtClean="0"/>
              <a:t>‹#›</a:t>
            </a:fld>
            <a:endParaRPr lang="ru-RU"/>
          </a:p>
        </p:txBody>
      </p:sp>
    </p:spTree>
    <p:extLst>
      <p:ext uri="{BB962C8B-B14F-4D97-AF65-F5344CB8AC3E}">
        <p14:creationId xmlns:p14="http://schemas.microsoft.com/office/powerpoint/2010/main" val="307250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C742BC3-1F63-47A5-B284-5D9C202469D9}" type="datetimeFigureOut">
              <a:rPr lang="ru-RU" smtClean="0"/>
              <a:t>15.08.2022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50DF36-41BF-4B62-978E-07D816928D4F}" type="slidenum">
              <a:rPr lang="ru-RU" smtClean="0"/>
              <a:t>‹#›</a:t>
            </a:fld>
            <a:endParaRPr lang="ru-RU"/>
          </a:p>
        </p:txBody>
      </p:sp>
    </p:spTree>
    <p:extLst>
      <p:ext uri="{BB962C8B-B14F-4D97-AF65-F5344CB8AC3E}">
        <p14:creationId xmlns:p14="http://schemas.microsoft.com/office/powerpoint/2010/main" val="137876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C742BC3-1F63-47A5-B284-5D9C202469D9}" type="datetimeFigureOut">
              <a:rPr lang="ru-RU" smtClean="0"/>
              <a:t>15.08.2022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50DF36-41BF-4B62-978E-07D816928D4F}" type="slidenum">
              <a:rPr lang="ru-RU" smtClean="0"/>
              <a:t>‹#›</a:t>
            </a:fld>
            <a:endParaRPr lang="ru-RU"/>
          </a:p>
        </p:txBody>
      </p:sp>
    </p:spTree>
    <p:extLst>
      <p:ext uri="{BB962C8B-B14F-4D97-AF65-F5344CB8AC3E}">
        <p14:creationId xmlns:p14="http://schemas.microsoft.com/office/powerpoint/2010/main" val="171125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42BC3-1F63-47A5-B284-5D9C202469D9}" type="datetimeFigureOut">
              <a:rPr lang="ru-RU" smtClean="0"/>
              <a:t>15.08.2022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0DF36-41BF-4B62-978E-07D816928D4F}" type="slidenum">
              <a:rPr lang="ru-RU" smtClean="0"/>
              <a:t>‹#›</a:t>
            </a:fld>
            <a:endParaRPr lang="ru-RU"/>
          </a:p>
        </p:txBody>
      </p:sp>
    </p:spTree>
    <p:extLst>
      <p:ext uri="{BB962C8B-B14F-4D97-AF65-F5344CB8AC3E}">
        <p14:creationId xmlns:p14="http://schemas.microsoft.com/office/powerpoint/2010/main" val="270877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solidFill>
                <a:srgbClr val="FF6600"/>
              </a:solidFill>
              <a:latin typeface="Arial Black" panose="020B0A04020102020204" pitchFamily="34" charset="0"/>
              <a:cs typeface="Times New Roman" panose="02020603050405020304" pitchFamily="18" charset="0"/>
            </a:endParaRPr>
          </a:p>
          <a:p>
            <a:pPr algn="ctr"/>
            <a:endParaRPr lang="ru-RU" sz="4400" b="1" dirty="0">
              <a:solidFill>
                <a:srgbClr val="FF6600"/>
              </a:solidFill>
              <a:latin typeface="Arial Black" panose="020B0A04020102020204" pitchFamily="34" charset="0"/>
              <a:cs typeface="Times New Roman" panose="02020603050405020304" pitchFamily="18" charset="0"/>
            </a:endParaRPr>
          </a:p>
          <a:p>
            <a:pPr algn="ctr"/>
            <a:endParaRPr lang="ru-RU" sz="4400" b="1" dirty="0">
              <a:solidFill>
                <a:srgbClr val="FF6600"/>
              </a:solidFill>
              <a:latin typeface="Arial Black" panose="020B0A04020102020204" pitchFamily="34" charset="0"/>
              <a:cs typeface="Times New Roman" panose="02020603050405020304" pitchFamily="18" charset="0"/>
            </a:endParaRPr>
          </a:p>
          <a:p>
            <a:pPr algn="ctr"/>
            <a:r>
              <a:rPr lang="ru-RU" sz="4000" b="1" dirty="0">
                <a:solidFill>
                  <a:srgbClr val="FF6600"/>
                </a:solidFill>
                <a:latin typeface="Arial Black" panose="020B0A04020102020204" pitchFamily="34" charset="0"/>
                <a:cs typeface="Times New Roman" panose="02020603050405020304" pitchFamily="18" charset="0"/>
              </a:rPr>
              <a:t>Стабильное достижение требуемого качества очищенной воды: </a:t>
            </a:r>
          </a:p>
          <a:p>
            <a:pPr algn="ctr"/>
            <a:r>
              <a:rPr lang="ru-RU" sz="3600" b="1" dirty="0">
                <a:solidFill>
                  <a:srgbClr val="FF6600"/>
                </a:solidFill>
                <a:latin typeface="Arial Black" panose="020B0A04020102020204" pitchFamily="34" charset="0"/>
                <a:cs typeface="Times New Roman" panose="02020603050405020304" pitchFamily="18" charset="0"/>
              </a:rPr>
              <a:t>проблемы и пути их решения</a:t>
            </a:r>
            <a:r>
              <a:rPr lang="ru-RU" sz="3600" b="1" dirty="0">
                <a:solidFill>
                  <a:srgbClr val="FF6600"/>
                </a:solidFill>
                <a:latin typeface="Times New Roman" panose="02020603050405020304" pitchFamily="18" charset="0"/>
                <a:cs typeface="Times New Roman" panose="02020603050405020304" pitchFamily="18" charset="0"/>
              </a:rPr>
              <a:t> </a:t>
            </a:r>
          </a:p>
          <a:p>
            <a:pPr algn="ctr"/>
            <a:endParaRPr lang="ru-RU" sz="4000" b="1" dirty="0">
              <a:solidFill>
                <a:srgbClr val="FF6600"/>
              </a:solidFill>
              <a:latin typeface="Times New Roman" panose="02020603050405020304" pitchFamily="18" charset="0"/>
              <a:cs typeface="Times New Roman" panose="02020603050405020304" pitchFamily="18" charset="0"/>
            </a:endParaRPr>
          </a:p>
          <a:p>
            <a:pPr algn="ctr"/>
            <a:endParaRPr lang="ru-RU" sz="4000" b="1" dirty="0">
              <a:solidFill>
                <a:srgbClr val="FF6600"/>
              </a:solidFill>
              <a:latin typeface="Times New Roman" panose="02020603050405020304" pitchFamily="18" charset="0"/>
              <a:cs typeface="Times New Roman" panose="02020603050405020304" pitchFamily="18" charset="0"/>
            </a:endParaRPr>
          </a:p>
          <a:p>
            <a:pPr algn="ctr"/>
            <a:endParaRPr lang="ru-RU" sz="4000" b="1" dirty="0">
              <a:solidFill>
                <a:srgbClr val="FF6600"/>
              </a:solidFill>
              <a:latin typeface="Times New Roman" panose="02020603050405020304" pitchFamily="18" charset="0"/>
              <a:cs typeface="Times New Roman" panose="02020603050405020304" pitchFamily="18" charset="0"/>
            </a:endParaRPr>
          </a:p>
          <a:p>
            <a:pPr algn="ctr"/>
            <a:endParaRPr lang="ru-RU" sz="4000" b="1" dirty="0">
              <a:solidFill>
                <a:srgbClr val="FF6600"/>
              </a:solidFill>
              <a:latin typeface="Times New Roman" panose="02020603050405020304" pitchFamily="18" charset="0"/>
              <a:cs typeface="Times New Roman" panose="02020603050405020304" pitchFamily="18" charset="0"/>
            </a:endParaRPr>
          </a:p>
          <a:p>
            <a:r>
              <a:rPr lang="ru-RU" sz="3200" b="1" dirty="0">
                <a:latin typeface="Arial" panose="020B0604020202020204" pitchFamily="34" charset="0"/>
                <a:cs typeface="Arial" panose="020B0604020202020204" pitchFamily="34" charset="0"/>
              </a:rPr>
              <a:t>,</a:t>
            </a:r>
          </a:p>
          <a:p>
            <a:endParaRPr lang="ru-RU" sz="3200" b="1" dirty="0">
              <a:latin typeface="Arial" panose="020B0604020202020204" pitchFamily="34" charset="0"/>
              <a:cs typeface="Arial" panose="020B0604020202020204" pitchFamily="34" charset="0"/>
            </a:endParaRPr>
          </a:p>
          <a:p>
            <a:endParaRPr lang="ru-RU" sz="3200" b="1" dirty="0">
              <a:latin typeface="Arial" panose="020B0604020202020204" pitchFamily="34" charset="0"/>
              <a:cs typeface="Arial" panose="020B0604020202020204" pitchFamily="34" charset="0"/>
            </a:endParaRPr>
          </a:p>
          <a:p>
            <a:pPr algn="ctr"/>
            <a:endParaRPr lang="ru-RU" sz="32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24872E2-C4A4-45DD-AFBF-C465CF902BC4}"/>
              </a:ext>
            </a:extLst>
          </p:cNvPr>
          <p:cNvPicPr>
            <a:picLocks noChangeAspect="1"/>
          </p:cNvPicPr>
          <p:nvPr/>
        </p:nvPicPr>
        <p:blipFill>
          <a:blip r:embed="rId2"/>
          <a:stretch>
            <a:fillRect/>
          </a:stretch>
        </p:blipFill>
        <p:spPr>
          <a:xfrm>
            <a:off x="83332" y="5085184"/>
            <a:ext cx="1605709" cy="1678696"/>
          </a:xfrm>
          <a:prstGeom prst="rect">
            <a:avLst/>
          </a:prstGeom>
        </p:spPr>
      </p:pic>
      <p:sp>
        <p:nvSpPr>
          <p:cNvPr id="5" name="Rectangle 4">
            <a:extLst>
              <a:ext uri="{FF2B5EF4-FFF2-40B4-BE49-F238E27FC236}">
                <a16:creationId xmlns:a16="http://schemas.microsoft.com/office/drawing/2014/main" id="{F54E3D30-E474-4C6F-918B-F9FE1178077F}"/>
              </a:ext>
            </a:extLst>
          </p:cNvPr>
          <p:cNvSpPr/>
          <p:nvPr/>
        </p:nvSpPr>
        <p:spPr>
          <a:xfrm>
            <a:off x="1870955" y="5324367"/>
            <a:ext cx="8757288" cy="1477328"/>
          </a:xfrm>
          <a:prstGeom prst="rect">
            <a:avLst/>
          </a:prstGeom>
        </p:spPr>
        <p:txBody>
          <a:bodyPr wrap="square">
            <a:spAutoFit/>
          </a:bodyPr>
          <a:lstStyle/>
          <a:p>
            <a:r>
              <a:rPr lang="ru-RU" b="1" dirty="0">
                <a:solidFill>
                  <a:schemeClr val="bg1"/>
                </a:solidFill>
              </a:rPr>
              <a:t>Харькина О.В., к.т.н.,</a:t>
            </a:r>
          </a:p>
          <a:p>
            <a:r>
              <a:rPr lang="ru-RU" b="1" dirty="0">
                <a:solidFill>
                  <a:schemeClr val="bg1"/>
                </a:solidFill>
              </a:rPr>
              <a:t>Эксперт, кризис инженер-технолог по очистке сточных вод,</a:t>
            </a:r>
          </a:p>
          <a:p>
            <a:r>
              <a:rPr lang="ru-RU" b="1" dirty="0">
                <a:solidFill>
                  <a:schemeClr val="bg1"/>
                </a:solidFill>
              </a:rPr>
              <a:t>руководитель секции Отведение и очистка сточных вод ЭТС РАВВ</a:t>
            </a:r>
          </a:p>
          <a:p>
            <a:r>
              <a:rPr lang="ru-RU" b="1" dirty="0">
                <a:solidFill>
                  <a:schemeClr val="bg1"/>
                </a:solidFill>
              </a:rPr>
              <a:t>Член группы оценки проектных решений очистных сооружений при Минстрое РФ</a:t>
            </a:r>
          </a:p>
          <a:p>
            <a:endParaRPr lang="ru-RU" b="1" dirty="0">
              <a:solidFill>
                <a:schemeClr val="accent6">
                  <a:lumMod val="75000"/>
                </a:schemeClr>
              </a:solidFill>
            </a:endParaRPr>
          </a:p>
        </p:txBody>
      </p:sp>
    </p:spTree>
    <p:extLst>
      <p:ext uri="{BB962C8B-B14F-4D97-AF65-F5344CB8AC3E}">
        <p14:creationId xmlns:p14="http://schemas.microsoft.com/office/powerpoint/2010/main" val="7485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2C39EA6E-4D12-49E4-8DD2-B51F38D744FF}"/>
              </a:ext>
            </a:extLst>
          </p:cNvPr>
          <p:cNvSpPr txBox="1">
            <a:spLocks/>
          </p:cNvSpPr>
          <p:nvPr/>
        </p:nvSpPr>
        <p:spPr>
          <a:xfrm>
            <a:off x="0" y="0"/>
            <a:ext cx="11485276" cy="102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a:solidFill>
                  <a:srgbClr val="FF6600"/>
                </a:solidFill>
                <a:effectLst>
                  <a:outerShdw blurRad="38100" dist="38100" dir="2700000" algn="tl">
                    <a:srgbClr val="000000">
                      <a:alpha val="43137"/>
                    </a:srgbClr>
                  </a:outerShdw>
                </a:effectLst>
              </a:rPr>
              <a:t>Пути достижения требуемого качества очищенной воды:</a:t>
            </a:r>
          </a:p>
          <a:p>
            <a:pPr marL="457200" indent="-457200">
              <a:buFont typeface="Arial" panose="020B0604020202020204" pitchFamily="34" charset="0"/>
              <a:buAutoNum type="arabicPeriod"/>
            </a:pPr>
            <a:endParaRPr lang="ru-RU" sz="2000" b="1" dirty="0">
              <a:solidFill>
                <a:srgbClr val="000066"/>
              </a:solidFill>
            </a:endParaRPr>
          </a:p>
          <a:p>
            <a:pPr marL="457200" indent="-457200">
              <a:buFont typeface="Arial" panose="020B0604020202020204" pitchFamily="34" charset="0"/>
              <a:buAutoNum type="arabicPeriod"/>
            </a:pPr>
            <a:endParaRPr lang="ru-RU" sz="2000" b="1" dirty="0">
              <a:solidFill>
                <a:srgbClr val="000066"/>
              </a:solidFill>
            </a:endParaRPr>
          </a:p>
          <a:p>
            <a:pPr marL="457200" indent="-457200">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000" b="1" dirty="0">
              <a:solidFill>
                <a:srgbClr val="000066"/>
              </a:solidFill>
            </a:endParaRPr>
          </a:p>
        </p:txBody>
      </p:sp>
      <p:sp>
        <p:nvSpPr>
          <p:cNvPr id="9" name="Заголовок 1">
            <a:extLst>
              <a:ext uri="{FF2B5EF4-FFF2-40B4-BE49-F238E27FC236}">
                <a16:creationId xmlns:a16="http://schemas.microsoft.com/office/drawing/2014/main" id="{8E020FC4-E68B-4414-81CB-F17480B1B07C}"/>
              </a:ext>
            </a:extLst>
          </p:cNvPr>
          <p:cNvSpPr txBox="1">
            <a:spLocks/>
          </p:cNvSpPr>
          <p:nvPr/>
        </p:nvSpPr>
        <p:spPr>
          <a:xfrm>
            <a:off x="1367982" y="511549"/>
            <a:ext cx="8983663" cy="838200"/>
          </a:xfrm>
          <a:prstGeom prst="rect">
            <a:avLst/>
          </a:prstGeom>
        </p:spPr>
        <p:txBody>
          <a:bodyPr/>
          <a:lstStyle>
            <a:lvl1pPr algn="l" rtl="0" eaLnBrk="0" fontAlgn="base" hangingPunct="0">
              <a:lnSpc>
                <a:spcPct val="90000"/>
              </a:lnSpc>
              <a:spcBef>
                <a:spcPct val="0"/>
              </a:spcBef>
              <a:spcAft>
                <a:spcPct val="0"/>
              </a:spcAft>
              <a:defRPr sz="2667" b="1">
                <a:solidFill>
                  <a:schemeClr val="accent6"/>
                </a:solidFill>
                <a:latin typeface="+mj-lt"/>
                <a:ea typeface="+mj-ea"/>
                <a:cs typeface="+mj-cs"/>
              </a:defRPr>
            </a:lvl1pPr>
            <a:lvl2pPr algn="l" rtl="0" eaLnBrk="0" fontAlgn="base" hangingPunct="0">
              <a:lnSpc>
                <a:spcPct val="90000"/>
              </a:lnSpc>
              <a:spcBef>
                <a:spcPct val="0"/>
              </a:spcBef>
              <a:spcAft>
                <a:spcPct val="0"/>
              </a:spcAft>
              <a:defRPr sz="3333" b="1">
                <a:solidFill>
                  <a:schemeClr val="tx2"/>
                </a:solidFill>
                <a:latin typeface="Arial" charset="0"/>
                <a:cs typeface="Arial" charset="0"/>
              </a:defRPr>
            </a:lvl2pPr>
            <a:lvl3pPr algn="l" rtl="0" eaLnBrk="0" fontAlgn="base" hangingPunct="0">
              <a:lnSpc>
                <a:spcPct val="90000"/>
              </a:lnSpc>
              <a:spcBef>
                <a:spcPct val="0"/>
              </a:spcBef>
              <a:spcAft>
                <a:spcPct val="0"/>
              </a:spcAft>
              <a:defRPr sz="3333" b="1">
                <a:solidFill>
                  <a:schemeClr val="tx2"/>
                </a:solidFill>
                <a:latin typeface="Arial" charset="0"/>
                <a:cs typeface="Arial" charset="0"/>
              </a:defRPr>
            </a:lvl3pPr>
            <a:lvl4pPr algn="l" rtl="0" eaLnBrk="0" fontAlgn="base" hangingPunct="0">
              <a:lnSpc>
                <a:spcPct val="90000"/>
              </a:lnSpc>
              <a:spcBef>
                <a:spcPct val="0"/>
              </a:spcBef>
              <a:spcAft>
                <a:spcPct val="0"/>
              </a:spcAft>
              <a:defRPr sz="3333" b="1">
                <a:solidFill>
                  <a:schemeClr val="tx2"/>
                </a:solidFill>
                <a:latin typeface="Arial" charset="0"/>
                <a:cs typeface="Arial" charset="0"/>
              </a:defRPr>
            </a:lvl4pPr>
            <a:lvl5pPr algn="l" rtl="0" eaLnBrk="0" fontAlgn="base" hangingPunct="0">
              <a:lnSpc>
                <a:spcPct val="90000"/>
              </a:lnSpc>
              <a:spcBef>
                <a:spcPct val="0"/>
              </a:spcBef>
              <a:spcAft>
                <a:spcPct val="0"/>
              </a:spcAft>
              <a:defRPr sz="3333" b="1">
                <a:solidFill>
                  <a:schemeClr val="tx2"/>
                </a:solidFill>
                <a:latin typeface="Arial" charset="0"/>
                <a:cs typeface="Arial" charset="0"/>
              </a:defRPr>
            </a:lvl5pPr>
            <a:lvl6pPr marL="609585" algn="l" rtl="0" fontAlgn="base">
              <a:spcBef>
                <a:spcPct val="0"/>
              </a:spcBef>
              <a:spcAft>
                <a:spcPct val="0"/>
              </a:spcAft>
              <a:defRPr sz="3333" b="1">
                <a:solidFill>
                  <a:schemeClr val="tx2"/>
                </a:solidFill>
                <a:latin typeface="Arial" charset="0"/>
                <a:cs typeface="Arial" charset="0"/>
              </a:defRPr>
            </a:lvl6pPr>
            <a:lvl7pPr marL="1219170" algn="l" rtl="0" fontAlgn="base">
              <a:spcBef>
                <a:spcPct val="0"/>
              </a:spcBef>
              <a:spcAft>
                <a:spcPct val="0"/>
              </a:spcAft>
              <a:defRPr sz="3333" b="1">
                <a:solidFill>
                  <a:schemeClr val="tx2"/>
                </a:solidFill>
                <a:latin typeface="Arial" charset="0"/>
                <a:cs typeface="Arial" charset="0"/>
              </a:defRPr>
            </a:lvl7pPr>
            <a:lvl8pPr marL="1828754" algn="l" rtl="0" fontAlgn="base">
              <a:spcBef>
                <a:spcPct val="0"/>
              </a:spcBef>
              <a:spcAft>
                <a:spcPct val="0"/>
              </a:spcAft>
              <a:defRPr sz="3333" b="1">
                <a:solidFill>
                  <a:schemeClr val="tx2"/>
                </a:solidFill>
                <a:latin typeface="Arial" charset="0"/>
                <a:cs typeface="Arial" charset="0"/>
              </a:defRPr>
            </a:lvl8pPr>
            <a:lvl9pPr marL="2438339" algn="l" rtl="0" fontAlgn="base">
              <a:spcBef>
                <a:spcPct val="0"/>
              </a:spcBef>
              <a:spcAft>
                <a:spcPct val="0"/>
              </a:spcAft>
              <a:defRPr sz="3333" b="1">
                <a:solidFill>
                  <a:schemeClr val="tx2"/>
                </a:solidFill>
                <a:latin typeface="Arial" charset="0"/>
                <a:cs typeface="Arial" charset="0"/>
              </a:defRPr>
            </a:lvl9pPr>
          </a:lstStyle>
          <a:p>
            <a:pPr algn="ctr">
              <a:defRPr/>
            </a:pPr>
            <a:r>
              <a:rPr lang="ru-RU" altLang="ru-RU" sz="2400" kern="0" dirty="0">
                <a:solidFill>
                  <a:schemeClr val="bg1"/>
                </a:solidFill>
              </a:rPr>
              <a:t>Расчет по </a:t>
            </a:r>
            <a:r>
              <a:rPr lang="en-US" altLang="ru-RU" sz="2400" kern="0" dirty="0">
                <a:solidFill>
                  <a:schemeClr val="bg1"/>
                </a:solidFill>
              </a:rPr>
              <a:t>ASM 2d</a:t>
            </a:r>
          </a:p>
          <a:p>
            <a:pPr algn="ctr">
              <a:defRPr/>
            </a:pPr>
            <a:r>
              <a:rPr lang="en-US" altLang="ru-RU" sz="2400" kern="0" dirty="0">
                <a:solidFill>
                  <a:schemeClr val="bg1"/>
                </a:solidFill>
              </a:rPr>
              <a:t>(</a:t>
            </a:r>
            <a:r>
              <a:rPr lang="ru-RU" altLang="ru-RU" sz="2400" kern="0" dirty="0">
                <a:solidFill>
                  <a:schemeClr val="bg1"/>
                </a:solidFill>
              </a:rPr>
              <a:t>Магистерская работа. Преподаватель Харькина О.В.)</a:t>
            </a:r>
          </a:p>
        </p:txBody>
      </p:sp>
      <p:pic>
        <p:nvPicPr>
          <p:cNvPr id="10" name="Picture 9">
            <a:extLst>
              <a:ext uri="{FF2B5EF4-FFF2-40B4-BE49-F238E27FC236}">
                <a16:creationId xmlns:a16="http://schemas.microsoft.com/office/drawing/2014/main" id="{58443F38-7DBF-4250-9731-79445DB0598B}"/>
              </a:ext>
            </a:extLst>
          </p:cNvPr>
          <p:cNvPicPr>
            <a:picLocks noChangeAspect="1"/>
          </p:cNvPicPr>
          <p:nvPr/>
        </p:nvPicPr>
        <p:blipFill>
          <a:blip r:embed="rId2"/>
          <a:stretch>
            <a:fillRect/>
          </a:stretch>
        </p:blipFill>
        <p:spPr>
          <a:xfrm>
            <a:off x="566566" y="1489944"/>
            <a:ext cx="6204012" cy="2619579"/>
          </a:xfrm>
          <a:prstGeom prst="rect">
            <a:avLst/>
          </a:prstGeom>
        </p:spPr>
      </p:pic>
      <p:pic>
        <p:nvPicPr>
          <p:cNvPr id="11" name="Picture 10">
            <a:extLst>
              <a:ext uri="{FF2B5EF4-FFF2-40B4-BE49-F238E27FC236}">
                <a16:creationId xmlns:a16="http://schemas.microsoft.com/office/drawing/2014/main" id="{8797DF0E-544D-4281-B75C-EBB93648083A}"/>
              </a:ext>
            </a:extLst>
          </p:cNvPr>
          <p:cNvPicPr>
            <a:picLocks noChangeAspect="1"/>
          </p:cNvPicPr>
          <p:nvPr/>
        </p:nvPicPr>
        <p:blipFill>
          <a:blip r:embed="rId3"/>
          <a:stretch>
            <a:fillRect/>
          </a:stretch>
        </p:blipFill>
        <p:spPr>
          <a:xfrm>
            <a:off x="5690590" y="2631189"/>
            <a:ext cx="6232243" cy="685594"/>
          </a:xfrm>
          <a:prstGeom prst="rect">
            <a:avLst/>
          </a:prstGeom>
        </p:spPr>
      </p:pic>
      <p:pic>
        <p:nvPicPr>
          <p:cNvPr id="12" name="Picture 11">
            <a:extLst>
              <a:ext uri="{FF2B5EF4-FFF2-40B4-BE49-F238E27FC236}">
                <a16:creationId xmlns:a16="http://schemas.microsoft.com/office/drawing/2014/main" id="{D57B834E-5068-4F8D-81F7-C453F62F5ABF}"/>
              </a:ext>
            </a:extLst>
          </p:cNvPr>
          <p:cNvPicPr>
            <a:picLocks noChangeAspect="1"/>
          </p:cNvPicPr>
          <p:nvPr/>
        </p:nvPicPr>
        <p:blipFill>
          <a:blip r:embed="rId4"/>
          <a:stretch>
            <a:fillRect/>
          </a:stretch>
        </p:blipFill>
        <p:spPr>
          <a:xfrm>
            <a:off x="6214424" y="3815891"/>
            <a:ext cx="5184576" cy="2432442"/>
          </a:xfrm>
          <a:prstGeom prst="rect">
            <a:avLst/>
          </a:prstGeom>
        </p:spPr>
      </p:pic>
      <p:pic>
        <p:nvPicPr>
          <p:cNvPr id="13" name="Picture 12">
            <a:extLst>
              <a:ext uri="{FF2B5EF4-FFF2-40B4-BE49-F238E27FC236}">
                <a16:creationId xmlns:a16="http://schemas.microsoft.com/office/drawing/2014/main" id="{EEB6822E-5ABB-44EE-B10D-B9431B69F85A}"/>
              </a:ext>
            </a:extLst>
          </p:cNvPr>
          <p:cNvPicPr>
            <a:picLocks noChangeAspect="1"/>
          </p:cNvPicPr>
          <p:nvPr/>
        </p:nvPicPr>
        <p:blipFill>
          <a:blip r:embed="rId5"/>
          <a:stretch>
            <a:fillRect/>
          </a:stretch>
        </p:blipFill>
        <p:spPr>
          <a:xfrm>
            <a:off x="0" y="3583556"/>
            <a:ext cx="5421424" cy="3274444"/>
          </a:xfrm>
          <a:prstGeom prst="rect">
            <a:avLst/>
          </a:prstGeom>
        </p:spPr>
      </p:pic>
    </p:spTree>
    <p:extLst>
      <p:ext uri="{BB962C8B-B14F-4D97-AF65-F5344CB8AC3E}">
        <p14:creationId xmlns:p14="http://schemas.microsoft.com/office/powerpoint/2010/main" val="215185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47"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93AE67C-11EF-4FB3-8224-03C3732DBCBC}"/>
              </a:ext>
            </a:extLst>
          </p:cNvPr>
          <p:cNvSpPr/>
          <p:nvPr/>
        </p:nvSpPr>
        <p:spPr>
          <a:xfrm>
            <a:off x="117959" y="556554"/>
            <a:ext cx="12190853" cy="2031325"/>
          </a:xfrm>
          <a:prstGeom prst="rect">
            <a:avLst/>
          </a:prstGeom>
        </p:spPr>
        <p:txBody>
          <a:bodyPr wrap="square">
            <a:spAutoFit/>
          </a:bodyPr>
          <a:lstStyle/>
          <a:p>
            <a:r>
              <a:rPr lang="ru-RU" b="1" dirty="0">
                <a:solidFill>
                  <a:schemeClr val="bg1"/>
                </a:solidFill>
                <a:latin typeface="Times New Roman" panose="02020603050405020304" pitchFamily="18" charset="0"/>
                <a:ea typeface="Calibri" panose="020F0502020204030204" pitchFamily="34" charset="0"/>
              </a:rPr>
              <a:t>Тем не менее, существует несколько импортных пакетов программ, реализующих расчеты по моделям </a:t>
            </a:r>
            <a:r>
              <a:rPr lang="en-US" b="1" dirty="0">
                <a:solidFill>
                  <a:schemeClr val="bg1"/>
                </a:solidFill>
                <a:latin typeface="Times New Roman" panose="02020603050405020304" pitchFamily="18" charset="0"/>
                <a:ea typeface="Calibri" panose="020F0502020204030204" pitchFamily="34" charset="0"/>
              </a:rPr>
              <a:t>ASM</a:t>
            </a:r>
            <a:r>
              <a:rPr lang="ru-RU" b="1" dirty="0">
                <a:solidFill>
                  <a:schemeClr val="bg1"/>
                </a:solidFill>
                <a:latin typeface="Times New Roman" panose="02020603050405020304" pitchFamily="18" charset="0"/>
                <a:ea typeface="Calibri" panose="020F0502020204030204" pitchFamily="34" charset="0"/>
              </a:rPr>
              <a:t>: </a:t>
            </a:r>
            <a:r>
              <a:rPr lang="en-US" b="1" dirty="0">
                <a:solidFill>
                  <a:schemeClr val="bg1"/>
                </a:solidFill>
                <a:latin typeface="Times New Roman" panose="02020603050405020304" pitchFamily="18" charset="0"/>
                <a:ea typeface="Calibri" panose="020F0502020204030204" pitchFamily="34" charset="0"/>
              </a:rPr>
              <a:t>Bio Win</a:t>
            </a:r>
            <a:r>
              <a:rPr lang="ru-RU" b="1" dirty="0">
                <a:solidFill>
                  <a:schemeClr val="bg1"/>
                </a:solidFill>
                <a:latin typeface="Times New Roman" panose="02020603050405020304" pitchFamily="18" charset="0"/>
                <a:ea typeface="Calibri" panose="020F0502020204030204" pitchFamily="34" charset="0"/>
              </a:rPr>
              <a:t>, </a:t>
            </a:r>
            <a:r>
              <a:rPr lang="en-US" b="1" dirty="0">
                <a:solidFill>
                  <a:schemeClr val="bg1"/>
                </a:solidFill>
                <a:latin typeface="Times New Roman" panose="02020603050405020304" pitchFamily="18" charset="0"/>
                <a:ea typeface="Calibri" panose="020F0502020204030204" pitchFamily="34" charset="0"/>
              </a:rPr>
              <a:t>GPS</a:t>
            </a:r>
            <a:r>
              <a:rPr lang="ru-RU" b="1" dirty="0">
                <a:solidFill>
                  <a:schemeClr val="bg1"/>
                </a:solidFill>
                <a:latin typeface="Times New Roman" panose="02020603050405020304" pitchFamily="18" charset="0"/>
                <a:ea typeface="Calibri" panose="020F0502020204030204" pitchFamily="34" charset="0"/>
              </a:rPr>
              <a:t>-</a:t>
            </a:r>
            <a:r>
              <a:rPr lang="en-US" b="1" dirty="0">
                <a:solidFill>
                  <a:schemeClr val="bg1"/>
                </a:solidFill>
                <a:latin typeface="Times New Roman" panose="02020603050405020304" pitchFamily="18" charset="0"/>
                <a:ea typeface="Calibri" panose="020F0502020204030204" pitchFamily="34" charset="0"/>
              </a:rPr>
              <a:t>X</a:t>
            </a:r>
            <a:r>
              <a:rPr lang="ru-RU" b="1" dirty="0">
                <a:solidFill>
                  <a:schemeClr val="bg1"/>
                </a:solidFill>
                <a:latin typeface="Times New Roman" panose="02020603050405020304" pitchFamily="18" charset="0"/>
                <a:ea typeface="Calibri" panose="020F0502020204030204" pitchFamily="34" charset="0"/>
              </a:rPr>
              <a:t>, </a:t>
            </a:r>
            <a:r>
              <a:rPr lang="en-US" b="1" dirty="0">
                <a:solidFill>
                  <a:schemeClr val="bg1"/>
                </a:solidFill>
                <a:latin typeface="+mn-lt"/>
                <a:ea typeface="Calibri" panose="020F0502020204030204" pitchFamily="34" charset="0"/>
              </a:rPr>
              <a:t>STOAT</a:t>
            </a:r>
            <a:r>
              <a:rPr lang="ru-RU" b="1" dirty="0">
                <a:solidFill>
                  <a:schemeClr val="bg1"/>
                </a:solidFill>
                <a:latin typeface="Times New Roman" panose="02020603050405020304" pitchFamily="18" charset="0"/>
                <a:ea typeface="Calibri" panose="020F0502020204030204" pitchFamily="34" charset="0"/>
              </a:rPr>
              <a:t> и др., но это – «тяжелые» импортные англоязычные программные продукты, на которых могут работать только технологи экспертного уровня, так как данные программы требуют большого количества входных данных по фракционному составу сточных вод и активного ила, определение которых требует большого количества лабораторных и модельных тестов, которые могут проводить люди, имеющие соответствующих опыт конкретных исследований. Более того, технолог, который работает на данных Программных продуктах, должен иметь квалификацию, позволяющую понять, что Программы, в какой-то момент, выдает некорректный результат. </a:t>
            </a:r>
            <a:endParaRPr lang="ru-RU" b="1" dirty="0">
              <a:solidFill>
                <a:schemeClr val="bg1"/>
              </a:solidFill>
            </a:endParaRPr>
          </a:p>
        </p:txBody>
      </p:sp>
      <p:sp>
        <p:nvSpPr>
          <p:cNvPr id="17" name="Text Placeholder 2">
            <a:extLst>
              <a:ext uri="{FF2B5EF4-FFF2-40B4-BE49-F238E27FC236}">
                <a16:creationId xmlns:a16="http://schemas.microsoft.com/office/drawing/2014/main" id="{190D7219-CD57-4C62-92A9-7708EF070DAD}"/>
              </a:ext>
            </a:extLst>
          </p:cNvPr>
          <p:cNvSpPr txBox="1">
            <a:spLocks/>
          </p:cNvSpPr>
          <p:nvPr/>
        </p:nvSpPr>
        <p:spPr>
          <a:xfrm>
            <a:off x="1078147" y="95622"/>
            <a:ext cx="9621249" cy="5771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b="1" dirty="0">
                <a:solidFill>
                  <a:srgbClr val="FF0000"/>
                </a:solidFill>
                <a:effectLst>
                  <a:outerShdw blurRad="38100" dist="38100" dir="2700000" algn="tl">
                    <a:srgbClr val="000000">
                      <a:alpha val="43137"/>
                    </a:srgbClr>
                  </a:outerShdw>
                </a:effectLst>
              </a:rPr>
              <a:t>!!!!</a:t>
            </a:r>
            <a:r>
              <a:rPr lang="ru-RU" b="1" dirty="0">
                <a:solidFill>
                  <a:srgbClr val="FF6600"/>
                </a:solidFill>
                <a:effectLst>
                  <a:outerShdw blurRad="38100" dist="38100" dir="2700000" algn="tl">
                    <a:srgbClr val="000000">
                      <a:alpha val="43137"/>
                    </a:srgbClr>
                  </a:outerShdw>
                </a:effectLst>
              </a:rPr>
              <a:t> Программные продукты</a:t>
            </a:r>
          </a:p>
        </p:txBody>
      </p:sp>
      <p:pic>
        <p:nvPicPr>
          <p:cNvPr id="19" name="Picture 7" descr="ÐÐ°ÑÑÐ¸Ð½ÐºÐ¸ Ð¿Ð¾ Ð·Ð°Ð¿ÑÐ¾ÑÑ activated sludge models">
            <a:extLst>
              <a:ext uri="{FF2B5EF4-FFF2-40B4-BE49-F238E27FC236}">
                <a16:creationId xmlns:a16="http://schemas.microsoft.com/office/drawing/2014/main" id="{98D0B666-650B-4FD2-BEF4-E5197A3E3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 y="2954206"/>
            <a:ext cx="2258973" cy="31877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https://envirosim.com/files/images/bw-1024x622.jpg">
            <a:extLst>
              <a:ext uri="{FF2B5EF4-FFF2-40B4-BE49-F238E27FC236}">
                <a16:creationId xmlns:a16="http://schemas.microsoft.com/office/drawing/2014/main" id="{F2018276-3B6E-4175-AF5D-F2335B43A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568" y="2627084"/>
            <a:ext cx="4453383" cy="22388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https://envirosim.com/wp-content/uploads/biowin-CD-239x300.png">
            <a:extLst>
              <a:ext uri="{FF2B5EF4-FFF2-40B4-BE49-F238E27FC236}">
                <a16:creationId xmlns:a16="http://schemas.microsoft.com/office/drawing/2014/main" id="{0AC75B6B-70BF-4441-B2A9-53322D165A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7822" y="2884605"/>
            <a:ext cx="653275" cy="82001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 descr="ÐÐ°ÑÑÐ¸Ð½ÐºÐ¸ Ð¿Ð¾ Ð·Ð°Ð¿ÑÐ¾ÑÑ GPS-X">
            <a:extLst>
              <a:ext uri="{FF2B5EF4-FFF2-40B4-BE49-F238E27FC236}">
                <a16:creationId xmlns:a16="http://schemas.microsoft.com/office/drawing/2014/main" id="{EE1D7EF2-3E1A-4110-BA98-2571318CE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636" y="4799382"/>
            <a:ext cx="3900425" cy="20340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descr="ÐÐ°ÑÑÐ¸Ð½ÐºÐ¸ Ð¿Ð¾ Ð·Ð°Ð¿ÑÐ¾ÑÑ GPS-X">
            <a:extLst>
              <a:ext uri="{FF2B5EF4-FFF2-40B4-BE49-F238E27FC236}">
                <a16:creationId xmlns:a16="http://schemas.microsoft.com/office/drawing/2014/main" id="{C53A5745-4757-4840-9DBE-7461CFE00F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9585" y="5073036"/>
            <a:ext cx="846711" cy="6037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925D53FC-DABB-477C-BE10-1E14F9DEF192}"/>
              </a:ext>
            </a:extLst>
          </p:cNvPr>
          <p:cNvPicPr>
            <a:picLocks noChangeAspect="1"/>
          </p:cNvPicPr>
          <p:nvPr/>
        </p:nvPicPr>
        <p:blipFill>
          <a:blip r:embed="rId7"/>
          <a:stretch>
            <a:fillRect/>
          </a:stretch>
        </p:blipFill>
        <p:spPr>
          <a:xfrm>
            <a:off x="7872495" y="2946079"/>
            <a:ext cx="3758757" cy="2854525"/>
          </a:xfrm>
          <a:prstGeom prst="rect">
            <a:avLst/>
          </a:prstGeom>
        </p:spPr>
      </p:pic>
      <p:pic>
        <p:nvPicPr>
          <p:cNvPr id="26" name="Picture 25">
            <a:extLst>
              <a:ext uri="{FF2B5EF4-FFF2-40B4-BE49-F238E27FC236}">
                <a16:creationId xmlns:a16="http://schemas.microsoft.com/office/drawing/2014/main" id="{E0C07BB9-5300-427C-B614-1BFAD0757984}"/>
              </a:ext>
            </a:extLst>
          </p:cNvPr>
          <p:cNvPicPr>
            <a:picLocks noChangeAspect="1"/>
          </p:cNvPicPr>
          <p:nvPr/>
        </p:nvPicPr>
        <p:blipFill>
          <a:blip r:embed="rId8"/>
          <a:stretch>
            <a:fillRect/>
          </a:stretch>
        </p:blipFill>
        <p:spPr>
          <a:xfrm>
            <a:off x="10382643" y="4760431"/>
            <a:ext cx="1136957" cy="672335"/>
          </a:xfrm>
          <a:prstGeom prst="rect">
            <a:avLst/>
          </a:prstGeom>
        </p:spPr>
      </p:pic>
      <p:pic>
        <p:nvPicPr>
          <p:cNvPr id="27" name="Picture 26">
            <a:extLst>
              <a:ext uri="{FF2B5EF4-FFF2-40B4-BE49-F238E27FC236}">
                <a16:creationId xmlns:a16="http://schemas.microsoft.com/office/drawing/2014/main" id="{9B94F4E5-6A61-4D96-A970-B0716B752C1D}"/>
              </a:ext>
            </a:extLst>
          </p:cNvPr>
          <p:cNvPicPr>
            <a:picLocks noChangeAspect="1"/>
          </p:cNvPicPr>
          <p:nvPr/>
        </p:nvPicPr>
        <p:blipFill>
          <a:blip r:embed="rId9"/>
          <a:stretch>
            <a:fillRect/>
          </a:stretch>
        </p:blipFill>
        <p:spPr>
          <a:xfrm>
            <a:off x="5050628" y="4743209"/>
            <a:ext cx="3260939" cy="2114791"/>
          </a:xfrm>
          <a:prstGeom prst="rect">
            <a:avLst/>
          </a:prstGeom>
        </p:spPr>
      </p:pic>
    </p:spTree>
    <p:extLst>
      <p:ext uri="{BB962C8B-B14F-4D97-AF65-F5344CB8AC3E}">
        <p14:creationId xmlns:p14="http://schemas.microsoft.com/office/powerpoint/2010/main" val="322797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rgbClr val="FF6600"/>
                </a:solidFill>
                <a:latin typeface="Arial Black" panose="020B0A04020102020204" pitchFamily="34" charset="0"/>
                <a:cs typeface="Times New Roman" panose="02020603050405020304" pitchFamily="18" charset="0"/>
              </a:rPr>
              <a:t>Потенциал</a:t>
            </a:r>
            <a:r>
              <a:rPr lang="ru-RU" sz="4400" b="1" dirty="0">
                <a:solidFill>
                  <a:srgbClr val="FF6600"/>
                </a:solidFill>
                <a:latin typeface="Times New Roman" panose="02020603050405020304" pitchFamily="18" charset="0"/>
                <a:cs typeface="Times New Roman" panose="02020603050405020304" pitchFamily="18" charset="0"/>
              </a:rPr>
              <a:t> – </a:t>
            </a:r>
          </a:p>
          <a:p>
            <a:pPr algn="ctr"/>
            <a:r>
              <a:rPr lang="ru-RU" sz="3200" b="1" dirty="0">
                <a:latin typeface="Times New Roman" panose="02020603050405020304" pitchFamily="18" charset="0"/>
                <a:cs typeface="Times New Roman" panose="02020603050405020304" pitchFamily="18" charset="0"/>
              </a:rPr>
              <a:t>Российский программный продукт технологического управления канализационными очистными сооружениями</a:t>
            </a:r>
          </a:p>
          <a:p>
            <a:r>
              <a:rPr lang="ru-RU" sz="4800" b="1" dirty="0">
                <a:latin typeface="Arial" panose="020B0604020202020204" pitchFamily="34" charset="0"/>
                <a:cs typeface="Arial" panose="020B0604020202020204" pitchFamily="34" charset="0"/>
              </a:rPr>
              <a:t>   </a:t>
            </a:r>
            <a:r>
              <a:rPr lang="en-US" sz="4800" b="1" dirty="0">
                <a:latin typeface="Arial" panose="020B0604020202020204" pitchFamily="34" charset="0"/>
                <a:cs typeface="Arial" panose="020B0604020202020204" pitchFamily="34" charset="0"/>
              </a:rPr>
              <a:t>                    </a:t>
            </a:r>
            <a:r>
              <a:rPr lang="ru-RU" sz="2800" b="1" dirty="0">
                <a:solidFill>
                  <a:srgbClr val="FF6600"/>
                </a:solidFill>
                <a:latin typeface="Arial Black" panose="020B0A04020102020204" pitchFamily="34" charset="0"/>
                <a:cs typeface="Times New Roman" panose="02020603050405020304" pitchFamily="18" charset="0"/>
              </a:rPr>
              <a:t>По</a:t>
            </a:r>
            <a:r>
              <a:rPr lang="ru-RU" sz="2800" b="1" dirty="0">
                <a:latin typeface="Arial Black" panose="020B0A04020102020204" pitchFamily="34" charset="0"/>
                <a:cs typeface="Times New Roman" panose="02020603050405020304" pitchFamily="18" charset="0"/>
              </a:rPr>
              <a:t> </a:t>
            </a:r>
            <a:r>
              <a:rPr lang="ru-RU" sz="2800" b="1" i="1" dirty="0">
                <a:latin typeface="Times New Roman" panose="02020603050405020304" pitchFamily="18" charset="0"/>
                <a:cs typeface="Times New Roman" panose="02020603050405020304" pitchFamily="18" charset="0"/>
              </a:rPr>
              <a:t>помощник</a:t>
            </a:r>
          </a:p>
          <a:p>
            <a:r>
              <a:rPr lang="ru-RU"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ru-RU" sz="2800" b="1" dirty="0">
                <a:solidFill>
                  <a:srgbClr val="FF6600"/>
                </a:solidFill>
                <a:latin typeface="Arial Black" panose="020B0A04020102020204" pitchFamily="34" charset="0"/>
                <a:cs typeface="Times New Roman" panose="02020603050405020304" pitchFamily="18" charset="0"/>
              </a:rPr>
              <a:t>тен</a:t>
            </a:r>
            <a:r>
              <a:rPr lang="ru-RU" sz="2800" b="1" dirty="0">
                <a:latin typeface="Times New Roman" panose="02020603050405020304" pitchFamily="18" charset="0"/>
                <a:cs typeface="Times New Roman" panose="02020603050405020304" pitchFamily="18" charset="0"/>
              </a:rPr>
              <a:t> </a:t>
            </a:r>
            <a:r>
              <a:rPr lang="ru-RU" sz="2800" b="1" i="1" dirty="0">
                <a:latin typeface="Times New Roman" panose="02020603050405020304" pitchFamily="18" charset="0"/>
                <a:cs typeface="Times New Roman" panose="02020603050405020304" pitchFamily="18" charset="0"/>
              </a:rPr>
              <a:t>технолога:</a:t>
            </a:r>
          </a:p>
          <a:p>
            <a:r>
              <a:rPr lang="ru-RU"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ru-RU" sz="2800" b="1" dirty="0">
                <a:solidFill>
                  <a:srgbClr val="FF6600"/>
                </a:solidFill>
                <a:latin typeface="Arial Black" panose="020B0A04020102020204" pitchFamily="34" charset="0"/>
                <a:cs typeface="Times New Roman" panose="02020603050405020304" pitchFamily="18" charset="0"/>
              </a:rPr>
              <a:t>ци</a:t>
            </a:r>
            <a:r>
              <a:rPr lang="ru-RU" sz="2800" b="1" dirty="0">
                <a:latin typeface="Times New Roman" panose="02020603050405020304" pitchFamily="18" charset="0"/>
                <a:cs typeface="Times New Roman" panose="02020603050405020304" pitchFamily="18" charset="0"/>
              </a:rPr>
              <a:t> </a:t>
            </a:r>
            <a:r>
              <a:rPr lang="ru-RU" sz="2800" b="1" i="1" dirty="0">
                <a:latin typeface="Times New Roman" panose="02020603050405020304" pitchFamily="18" charset="0"/>
                <a:cs typeface="Times New Roman" panose="02020603050405020304" pitchFamily="18" charset="0"/>
              </a:rPr>
              <a:t>цифровая</a:t>
            </a:r>
          </a:p>
          <a:p>
            <a:r>
              <a:rPr lang="ru-RU"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ru-RU" sz="2800" b="1" dirty="0">
                <a:solidFill>
                  <a:srgbClr val="FF6600"/>
                </a:solidFill>
                <a:latin typeface="Arial Black" panose="020B0A04020102020204" pitchFamily="34" charset="0"/>
                <a:cs typeface="Times New Roman" panose="02020603050405020304" pitchFamily="18" charset="0"/>
              </a:rPr>
              <a:t>ал</a:t>
            </a:r>
            <a:r>
              <a:rPr lang="ru-RU" sz="2800" b="1" dirty="0">
                <a:latin typeface="Times New Roman" panose="02020603050405020304" pitchFamily="18" charset="0"/>
                <a:cs typeface="Times New Roman" panose="02020603050405020304" pitchFamily="18" charset="0"/>
              </a:rPr>
              <a:t> </a:t>
            </a:r>
            <a:r>
              <a:rPr lang="ru-RU" sz="2800" b="1" i="1" dirty="0">
                <a:latin typeface="Times New Roman" panose="02020603050405020304" pitchFamily="18" charset="0"/>
                <a:cs typeface="Times New Roman" panose="02020603050405020304" pitchFamily="18" charset="0"/>
              </a:rPr>
              <a:t>альтернатива</a:t>
            </a:r>
          </a:p>
          <a:p>
            <a:r>
              <a:rPr lang="ru-RU" sz="2800" b="1" dirty="0">
                <a:solidFill>
                  <a:srgbClr val="FF6600"/>
                </a:solidFill>
                <a:latin typeface="Times New Roman" panose="02020603050405020304" pitchFamily="18" charset="0"/>
                <a:cs typeface="Times New Roman" panose="02020603050405020304" pitchFamily="18" charset="0"/>
              </a:rPr>
              <a:t>          </a:t>
            </a:r>
            <a:r>
              <a:rPr lang="ru-RU" sz="2800" b="1" dirty="0">
                <a:solidFill>
                  <a:srgbClr val="FF6600"/>
                </a:solidFill>
                <a:latin typeface="Arial Black" panose="020B0A04020102020204" pitchFamily="34" charset="0"/>
                <a:cs typeface="Times New Roman" panose="02020603050405020304" pitchFamily="18" charset="0"/>
              </a:rPr>
              <a:t>Потенциал</a:t>
            </a:r>
            <a:r>
              <a:rPr lang="ru-RU" sz="2800" b="1" dirty="0">
                <a:solidFill>
                  <a:srgbClr val="FF6600"/>
                </a:solidFill>
                <a:latin typeface="Times New Roman" panose="02020603050405020304" pitchFamily="18" charset="0"/>
                <a:cs typeface="Times New Roman" panose="02020603050405020304" pitchFamily="18" charset="0"/>
              </a:rPr>
              <a:t> – </a:t>
            </a:r>
            <a:r>
              <a:rPr lang="ru-RU" sz="2800" b="1" i="1" dirty="0">
                <a:solidFill>
                  <a:srgbClr val="FF6600"/>
                </a:solidFill>
                <a:latin typeface="Times New Roman" panose="02020603050405020304" pitchFamily="18" charset="0"/>
                <a:cs typeface="Times New Roman" panose="02020603050405020304" pitchFamily="18" charset="0"/>
              </a:rPr>
              <a:t>помощник технолога: цифровая альтернатива</a:t>
            </a:r>
          </a:p>
        </p:txBody>
      </p:sp>
    </p:spTree>
    <p:extLst>
      <p:ext uri="{BB962C8B-B14F-4D97-AF65-F5344CB8AC3E}">
        <p14:creationId xmlns:p14="http://schemas.microsoft.com/office/powerpoint/2010/main" val="570158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6" name="Заголовок 1">
            <a:extLst>
              <a:ext uri="{FF2B5EF4-FFF2-40B4-BE49-F238E27FC236}">
                <a16:creationId xmlns:a16="http://schemas.microsoft.com/office/drawing/2014/main" id="{ACF21592-A9A0-4A4C-AA57-04CEB6CC6034}"/>
              </a:ext>
            </a:extLst>
          </p:cNvPr>
          <p:cNvSpPr txBox="1">
            <a:spLocks/>
          </p:cNvSpPr>
          <p:nvPr/>
        </p:nvSpPr>
        <p:spPr>
          <a:xfrm>
            <a:off x="245165" y="672546"/>
            <a:ext cx="11701670" cy="132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b="1" dirty="0">
                <a:solidFill>
                  <a:srgbClr val="FF6600"/>
                </a:solidFill>
                <a:latin typeface="Arial Black" panose="020B0A04020102020204" pitchFamily="34" charset="0"/>
                <a:ea typeface="+mn-ea"/>
                <a:cs typeface="Times New Roman" panose="02020603050405020304" pitchFamily="18" charset="0"/>
              </a:rPr>
              <a:t>Потенциал</a:t>
            </a:r>
            <a:r>
              <a:rPr lang="ru-RU" sz="3200" b="1" dirty="0">
                <a:solidFill>
                  <a:srgbClr val="FF6600"/>
                </a:solidFill>
                <a:latin typeface="Times New Roman" panose="02020603050405020304" pitchFamily="18" charset="0"/>
                <a:ea typeface="+mn-ea"/>
                <a:cs typeface="Times New Roman" panose="02020603050405020304" pitchFamily="18" charset="0"/>
              </a:rPr>
              <a:t> </a:t>
            </a:r>
            <a:r>
              <a:rPr lang="ru-RU" sz="3200" b="1" dirty="0">
                <a:solidFill>
                  <a:srgbClr val="FF6600"/>
                </a:solidFill>
                <a:latin typeface="Times New Roman" panose="02020603050405020304" pitchFamily="18" charset="0"/>
                <a:cs typeface="Times New Roman" panose="02020603050405020304" pitchFamily="18" charset="0"/>
              </a:rPr>
              <a:t>– </a:t>
            </a:r>
          </a:p>
          <a:p>
            <a:pPr algn="ctr"/>
            <a:r>
              <a:rPr lang="ru-RU" sz="2800" b="1" i="1" dirty="0">
                <a:solidFill>
                  <a:schemeClr val="bg1"/>
                </a:solidFill>
                <a:latin typeface="Times New Roman" panose="02020603050405020304" pitchFamily="18" charset="0"/>
                <a:cs typeface="Times New Roman" panose="02020603050405020304" pitchFamily="18" charset="0"/>
              </a:rPr>
              <a:t>помощник технолога: цифровая альтернатива</a:t>
            </a:r>
          </a:p>
          <a:p>
            <a:endParaRPr lang="ru-RU" dirty="0">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a16="http://schemas.microsoft.com/office/drawing/2014/main" id="{22DEE190-9203-4C29-9D09-643A8E2341A5}"/>
              </a:ext>
            </a:extLst>
          </p:cNvPr>
          <p:cNvSpPr txBox="1">
            <a:spLocks/>
          </p:cNvSpPr>
          <p:nvPr/>
        </p:nvSpPr>
        <p:spPr>
          <a:xfrm>
            <a:off x="304800" y="1728304"/>
            <a:ext cx="10840278" cy="1320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000" b="1" dirty="0">
                <a:solidFill>
                  <a:srgbClr val="FF6600"/>
                </a:solidFill>
                <a:latin typeface="Arial Black" panose="020B0A04020102020204" pitchFamily="34" charset="0"/>
                <a:ea typeface="+mn-ea"/>
                <a:cs typeface="Times New Roman" panose="02020603050405020304" pitchFamily="18" charset="0"/>
              </a:rPr>
              <a:t>Потенциал </a:t>
            </a:r>
            <a:br>
              <a:rPr lang="ru-RU" sz="2800" dirty="0">
                <a:latin typeface="Times New Roman" panose="02020603050405020304" pitchFamily="18" charset="0"/>
                <a:cs typeface="Times New Roman" panose="02020603050405020304" pitchFamily="18" charset="0"/>
              </a:rPr>
            </a:br>
            <a:r>
              <a:rPr lang="ru-RU" sz="2800" b="1" i="1" dirty="0">
                <a:solidFill>
                  <a:schemeClr val="bg1"/>
                </a:solidFill>
                <a:latin typeface="Times New Roman" panose="02020603050405020304" pitchFamily="18" charset="0"/>
                <a:cs typeface="Times New Roman" panose="02020603050405020304" pitchFamily="18" charset="0"/>
              </a:rPr>
              <a:t>программный продукт для управления технологическими процессами канализационных очистных сооружений</a:t>
            </a:r>
          </a:p>
        </p:txBody>
      </p:sp>
      <p:sp>
        <p:nvSpPr>
          <p:cNvPr id="10" name="Объект 2">
            <a:extLst>
              <a:ext uri="{FF2B5EF4-FFF2-40B4-BE49-F238E27FC236}">
                <a16:creationId xmlns:a16="http://schemas.microsoft.com/office/drawing/2014/main" id="{BECA5D97-545A-45B3-979E-079603F2EF9E}"/>
              </a:ext>
            </a:extLst>
          </p:cNvPr>
          <p:cNvSpPr txBox="1">
            <a:spLocks/>
          </p:cNvSpPr>
          <p:nvPr/>
        </p:nvSpPr>
        <p:spPr>
          <a:xfrm>
            <a:off x="609600" y="3035861"/>
            <a:ext cx="10535478" cy="21192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ЭКСПЛУАТАЦИЯ</a:t>
            </a:r>
          </a:p>
          <a:p>
            <a:pPr>
              <a:buClr>
                <a:srgbClr val="FF6600"/>
              </a:buClr>
              <a:buFont typeface="Wingdings" panose="05000000000000000000" pitchFamily="2" charset="2"/>
              <a:buChar char="ü"/>
            </a:pPr>
            <a:r>
              <a:rPr lang="ru-RU" sz="1800" b="1" dirty="0">
                <a:solidFill>
                  <a:schemeClr val="bg1"/>
                </a:solidFill>
                <a:latin typeface="Times New Roman" panose="02020603050405020304" pitchFamily="18" charset="0"/>
                <a:cs typeface="Times New Roman" panose="02020603050405020304" pitchFamily="18" charset="0"/>
              </a:rPr>
              <a:t>Анализ текущих данных с использованием математического аппарата статистики и теории вероятностей;</a:t>
            </a:r>
          </a:p>
          <a:p>
            <a:pPr>
              <a:buClr>
                <a:srgbClr val="FF6600"/>
              </a:buClr>
              <a:buFont typeface="Wingdings" panose="05000000000000000000" pitchFamily="2" charset="2"/>
              <a:buChar char="ü"/>
            </a:pPr>
            <a:r>
              <a:rPr lang="ru-RU" sz="1800" b="1" dirty="0">
                <a:solidFill>
                  <a:schemeClr val="bg1"/>
                </a:solidFill>
                <a:latin typeface="Times New Roman" panose="02020603050405020304" pitchFamily="18" charset="0"/>
                <a:cs typeface="Times New Roman" panose="02020603050405020304" pitchFamily="18" charset="0"/>
              </a:rPr>
              <a:t>Пересчет конкретных очистных сооружений под текущие входные данные и параметры эксплуатации – расчет максимальной теоретической способности </a:t>
            </a:r>
            <a:r>
              <a:rPr lang="ru-RU" sz="1800" b="1" dirty="0">
                <a:solidFill>
                  <a:prstClr val="white"/>
                </a:solidFill>
                <a:latin typeface="Times New Roman" panose="02020603050405020304" pitchFamily="18" charset="0"/>
                <a:cs typeface="Times New Roman" panose="02020603050405020304" pitchFamily="18" charset="0"/>
              </a:rPr>
              <a:t>к очистке </a:t>
            </a:r>
            <a:r>
              <a:rPr lang="ru-RU" sz="1800" b="1" dirty="0">
                <a:solidFill>
                  <a:schemeClr val="bg1"/>
                </a:solidFill>
                <a:latin typeface="Times New Roman" panose="02020603050405020304" pitchFamily="18" charset="0"/>
                <a:cs typeface="Times New Roman" panose="02020603050405020304" pitchFamily="18" charset="0"/>
              </a:rPr>
              <a:t>данных очистных сооружений</a:t>
            </a:r>
            <a:r>
              <a:rPr lang="ru-RU" sz="1800" b="1" dirty="0">
                <a:solidFill>
                  <a:prstClr val="white"/>
                </a:solidFill>
                <a:latin typeface="Times New Roman" panose="02020603050405020304" pitchFamily="18" charset="0"/>
                <a:cs typeface="Times New Roman" panose="02020603050405020304" pitchFamily="18" charset="0"/>
              </a:rPr>
              <a:t> (предела технологической эффективности)</a:t>
            </a:r>
            <a:r>
              <a:rPr lang="ru-RU" sz="1800" b="1" dirty="0">
                <a:solidFill>
                  <a:schemeClr val="bg1"/>
                </a:solidFill>
                <a:latin typeface="Times New Roman" panose="02020603050405020304" pitchFamily="18" charset="0"/>
                <a:cs typeface="Times New Roman" panose="02020603050405020304" pitchFamily="18" charset="0"/>
              </a:rPr>
              <a:t> при помощи собственной математической модели </a:t>
            </a:r>
            <a:r>
              <a:rPr lang="en-US" sz="1800" b="1" dirty="0">
                <a:solidFill>
                  <a:schemeClr val="bg1"/>
                </a:solidFill>
                <a:latin typeface="Times New Roman" panose="02020603050405020304" pitchFamily="18" charset="0"/>
                <a:cs typeface="Times New Roman" panose="02020603050405020304" pitchFamily="18" charset="0"/>
              </a:rPr>
              <a:t>OxiD</a:t>
            </a:r>
            <a:r>
              <a:rPr lang="ru-RU" sz="1800" b="1" dirty="0">
                <a:solidFill>
                  <a:schemeClr val="bg1"/>
                </a:solidFill>
                <a:latin typeface="Times New Roman" panose="02020603050405020304" pitchFamily="18" charset="0"/>
                <a:cs typeface="Times New Roman" panose="02020603050405020304" pitchFamily="18" charset="0"/>
              </a:rPr>
              <a:t>-</a:t>
            </a:r>
            <a:r>
              <a:rPr lang="en-US" sz="1800" b="1" dirty="0">
                <a:solidFill>
                  <a:schemeClr val="bg1"/>
                </a:solidFill>
                <a:latin typeface="Times New Roman" panose="02020603050405020304" pitchFamily="18" charset="0"/>
                <a:cs typeface="Times New Roman" panose="02020603050405020304" pitchFamily="18" charset="0"/>
              </a:rPr>
              <a:t>SM</a:t>
            </a:r>
            <a:r>
              <a:rPr lang="en-US" sz="1800" b="1" baseline="30000" dirty="0">
                <a:solidFill>
                  <a:schemeClr val="bg1"/>
                </a:solidFill>
                <a:latin typeface="Times New Roman" panose="02020603050405020304" pitchFamily="18" charset="0"/>
                <a:cs typeface="Times New Roman" panose="02020603050405020304" pitchFamily="18" charset="0"/>
              </a:rPr>
              <a:t>®</a:t>
            </a:r>
            <a:endParaRPr lang="ru-RU" sz="1800" b="1" baseline="30000" dirty="0">
              <a:solidFill>
                <a:schemeClr val="bg1"/>
              </a:solidFill>
              <a:latin typeface="Times New Roman" panose="02020603050405020304" pitchFamily="18" charset="0"/>
              <a:cs typeface="Times New Roman" panose="02020603050405020304" pitchFamily="18" charset="0"/>
            </a:endParaRPr>
          </a:p>
          <a:p>
            <a:pPr>
              <a:buClr>
                <a:srgbClr val="FF6600"/>
              </a:buClr>
              <a:buFont typeface="Wingdings" panose="05000000000000000000" pitchFamily="2" charset="2"/>
              <a:buChar char="ü"/>
            </a:pPr>
            <a:r>
              <a:rPr lang="ru-RU" sz="1800" b="1" dirty="0">
                <a:solidFill>
                  <a:schemeClr val="bg1"/>
                </a:solidFill>
                <a:latin typeface="Times New Roman" panose="02020603050405020304" pitchFamily="18" charset="0"/>
                <a:cs typeface="Times New Roman" panose="02020603050405020304" pitchFamily="18" charset="0"/>
              </a:rPr>
              <a:t>Сравнение с фактическим качеством очистки, выявление уязвимых мест и возможностей изменений условий эксплуатации для достижения предела технологической эффективности очистных сооружений;</a:t>
            </a:r>
          </a:p>
          <a:p>
            <a:pPr>
              <a:buClr>
                <a:srgbClr val="FF6600"/>
              </a:buClr>
              <a:buFont typeface="Wingdings" panose="05000000000000000000" pitchFamily="2" charset="2"/>
              <a:buChar char="ü"/>
            </a:pPr>
            <a:r>
              <a:rPr lang="ru-RU" sz="1800" b="1" dirty="0">
                <a:solidFill>
                  <a:schemeClr val="bg1"/>
                </a:solidFill>
                <a:latin typeface="Times New Roman" panose="02020603050405020304" pitchFamily="18" charset="0"/>
                <a:cs typeface="Times New Roman" panose="02020603050405020304" pitchFamily="18" charset="0"/>
              </a:rPr>
              <a:t>Выдача рекомендаций по корректировке режима эксплуатации очистных сооружений</a:t>
            </a:r>
          </a:p>
        </p:txBody>
      </p:sp>
    </p:spTree>
    <p:extLst>
      <p:ext uri="{BB962C8B-B14F-4D97-AF65-F5344CB8AC3E}">
        <p14:creationId xmlns:p14="http://schemas.microsoft.com/office/powerpoint/2010/main" val="149509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8" name="Заголовок 1">
            <a:extLst>
              <a:ext uri="{FF2B5EF4-FFF2-40B4-BE49-F238E27FC236}">
                <a16:creationId xmlns:a16="http://schemas.microsoft.com/office/drawing/2014/main" id="{F7DC8B7B-1FD0-48AB-9E69-CDF48F8F99E2}"/>
              </a:ext>
            </a:extLst>
          </p:cNvPr>
          <p:cNvSpPr txBox="1">
            <a:spLocks/>
          </p:cNvSpPr>
          <p:nvPr/>
        </p:nvSpPr>
        <p:spPr>
          <a:xfrm>
            <a:off x="1300186" y="132338"/>
            <a:ext cx="8596668" cy="1320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000" b="1" dirty="0">
                <a:solidFill>
                  <a:srgbClr val="FF6600"/>
                </a:solidFill>
                <a:latin typeface="Arial Black" panose="020B0A04020102020204" pitchFamily="34" charset="0"/>
                <a:ea typeface="+mn-ea"/>
                <a:cs typeface="Times New Roman" panose="02020603050405020304" pitchFamily="18" charset="0"/>
              </a:rPr>
              <a:t>Потенциал</a:t>
            </a:r>
            <a:r>
              <a:rPr lang="ru-RU" sz="3200" b="1" dirty="0">
                <a:solidFill>
                  <a:srgbClr val="FF6600"/>
                </a:solidFill>
                <a:latin typeface="Times New Roman" panose="02020603050405020304" pitchFamily="18" charset="0"/>
                <a:ea typeface="+mn-ea"/>
                <a:cs typeface="Times New Roman" panose="02020603050405020304" pitchFamily="18" charset="0"/>
              </a:rPr>
              <a:t> </a:t>
            </a:r>
            <a:r>
              <a:rPr lang="ru-RU" sz="2800" b="1" dirty="0">
                <a:solidFill>
                  <a:schemeClr val="bg1"/>
                </a:solidFill>
                <a:latin typeface="Times New Roman" panose="02020603050405020304" pitchFamily="18" charset="0"/>
                <a:cs typeface="Times New Roman" panose="02020603050405020304" pitchFamily="18" charset="0"/>
              </a:rPr>
              <a:t>позволяет:</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15" name="Объект 2">
            <a:extLst>
              <a:ext uri="{FF2B5EF4-FFF2-40B4-BE49-F238E27FC236}">
                <a16:creationId xmlns:a16="http://schemas.microsoft.com/office/drawing/2014/main" id="{F693B4E3-69DA-45C5-B9DA-39FAF3EF61EA}"/>
              </a:ext>
            </a:extLst>
          </p:cNvPr>
          <p:cNvSpPr txBox="1">
            <a:spLocks/>
          </p:cNvSpPr>
          <p:nvPr/>
        </p:nvSpPr>
        <p:spPr>
          <a:xfrm>
            <a:off x="92765" y="967894"/>
            <a:ext cx="11595652" cy="5419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6600"/>
              </a:buClr>
              <a:buFont typeface="Wingdings" panose="05000000000000000000" pitchFamily="2" charset="2"/>
              <a:buChar char="ü"/>
            </a:pPr>
            <a:r>
              <a:rPr lang="ru-RU" b="1" dirty="0">
                <a:solidFill>
                  <a:schemeClr val="bg1"/>
                </a:solidFill>
                <a:latin typeface="Times New Roman" panose="02020603050405020304" pitchFamily="18" charset="0"/>
                <a:cs typeface="Times New Roman" panose="02020603050405020304" pitchFamily="18" charset="0"/>
              </a:rPr>
              <a:t>эксплуатировать сооружения в оптимальном режиме  - достижение максимальной эффективности при минимальных эксплуатационных затратах;</a:t>
            </a:r>
          </a:p>
          <a:p>
            <a:pPr>
              <a:buClr>
                <a:srgbClr val="FF6600"/>
              </a:buClr>
              <a:buFont typeface="Wingdings" panose="05000000000000000000" pitchFamily="2" charset="2"/>
              <a:buChar char="ü"/>
            </a:pPr>
            <a:r>
              <a:rPr lang="ru-RU" b="1" dirty="0">
                <a:solidFill>
                  <a:schemeClr val="bg1"/>
                </a:solidFill>
                <a:latin typeface="Times New Roman" panose="02020603050405020304" pitchFamily="18" charset="0"/>
                <a:cs typeface="Times New Roman" panose="02020603050405020304" pitchFamily="18" charset="0"/>
              </a:rPr>
              <a:t>оперативно выявить причину недостижения требуемого качества очистки и оперативно давать рекомендации по решению проблемы;</a:t>
            </a:r>
          </a:p>
          <a:p>
            <a:pPr>
              <a:buClr>
                <a:srgbClr val="FF6600"/>
              </a:buClr>
              <a:buFont typeface="Wingdings" panose="05000000000000000000" pitchFamily="2" charset="2"/>
              <a:buChar char="ü"/>
            </a:pPr>
            <a:r>
              <a:rPr lang="ru-RU" b="1" dirty="0">
                <a:solidFill>
                  <a:schemeClr val="bg1"/>
                </a:solidFill>
                <a:latin typeface="Times New Roman" panose="02020603050405020304" pitchFamily="18" charset="0"/>
                <a:cs typeface="Times New Roman" panose="02020603050405020304" pitchFamily="18" charset="0"/>
              </a:rPr>
              <a:t>эксплуатировать очистные сооружения на максимальной эффективности их работы при нештатных и аварийных ситуациях</a:t>
            </a:r>
          </a:p>
          <a:p>
            <a:pPr>
              <a:buClr>
                <a:srgbClr val="FF6600"/>
              </a:buClr>
              <a:buFont typeface="Wingdings" panose="05000000000000000000" pitchFamily="2" charset="2"/>
              <a:buChar char="ü"/>
            </a:pPr>
            <a:r>
              <a:rPr lang="ru-RU" b="1" dirty="0">
                <a:solidFill>
                  <a:schemeClr val="bg1"/>
                </a:solidFill>
                <a:latin typeface="Times New Roman" panose="02020603050405020304" pitchFamily="18" charset="0"/>
                <a:cs typeface="Times New Roman" panose="02020603050405020304" pitchFamily="18" charset="0"/>
              </a:rPr>
              <a:t>сократить платежи за недостижение качества очищенных вод</a:t>
            </a:r>
          </a:p>
          <a:p>
            <a:pPr>
              <a:buClr>
                <a:srgbClr val="FF6600"/>
              </a:buClr>
              <a:buFont typeface="Wingdings" panose="05000000000000000000" pitchFamily="2" charset="2"/>
              <a:buChar char="ü"/>
            </a:pPr>
            <a:r>
              <a:rPr lang="ru-RU" b="1" dirty="0">
                <a:solidFill>
                  <a:schemeClr val="bg1"/>
                </a:solidFill>
                <a:latin typeface="Times New Roman" panose="02020603050405020304" pitchFamily="18" charset="0"/>
                <a:cs typeface="Times New Roman" panose="02020603050405020304" pitchFamily="18" charset="0"/>
              </a:rPr>
              <a:t>рассчитывать качество очищенной воды при минимальных (вводимых в расчет технологом) эксплуатационных затратах и определять наиболее значимые эксплуатационные составляющие, которые можно уменьшить</a:t>
            </a:r>
          </a:p>
          <a:p>
            <a:endParaRPr lang="ru-RU" b="1" dirty="0">
              <a:solidFill>
                <a:schemeClr val="bg1"/>
              </a:solidFill>
            </a:endParaRPr>
          </a:p>
        </p:txBody>
      </p:sp>
    </p:spTree>
    <p:extLst>
      <p:ext uri="{BB962C8B-B14F-4D97-AF65-F5344CB8AC3E}">
        <p14:creationId xmlns:p14="http://schemas.microsoft.com/office/powerpoint/2010/main" val="150071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8" name="Заголовок 1">
            <a:extLst>
              <a:ext uri="{FF2B5EF4-FFF2-40B4-BE49-F238E27FC236}">
                <a16:creationId xmlns:a16="http://schemas.microsoft.com/office/drawing/2014/main" id="{F7DC8B7B-1FD0-48AB-9E69-CDF48F8F99E2}"/>
              </a:ext>
            </a:extLst>
          </p:cNvPr>
          <p:cNvSpPr txBox="1">
            <a:spLocks/>
          </p:cNvSpPr>
          <p:nvPr/>
        </p:nvSpPr>
        <p:spPr>
          <a:xfrm>
            <a:off x="1260429" y="0"/>
            <a:ext cx="8596668" cy="5130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000" b="1" dirty="0">
                <a:solidFill>
                  <a:srgbClr val="FF6600"/>
                </a:solidFill>
                <a:latin typeface="Arial Black" panose="020B0A04020102020204" pitchFamily="34" charset="0"/>
                <a:ea typeface="+mn-ea"/>
                <a:cs typeface="Times New Roman" panose="02020603050405020304" pitchFamily="18" charset="0"/>
              </a:rPr>
              <a:t>ВЫВОДЫ:</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15" name="Объект 2">
            <a:extLst>
              <a:ext uri="{FF2B5EF4-FFF2-40B4-BE49-F238E27FC236}">
                <a16:creationId xmlns:a16="http://schemas.microsoft.com/office/drawing/2014/main" id="{F693B4E3-69DA-45C5-B9DA-39FAF3EF61EA}"/>
              </a:ext>
            </a:extLst>
          </p:cNvPr>
          <p:cNvSpPr txBox="1">
            <a:spLocks/>
          </p:cNvSpPr>
          <p:nvPr/>
        </p:nvSpPr>
        <p:spPr>
          <a:xfrm>
            <a:off x="298174" y="266038"/>
            <a:ext cx="11595652" cy="5419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ru-RU" sz="2000" b="1" dirty="0">
                <a:solidFill>
                  <a:schemeClr val="bg1"/>
                </a:solidFill>
              </a:rPr>
              <a:t>Для обеспечения стабильного качества очищенной воды входные данные качественного и количественного состава сточных вод должны быть корректно математически обработаны и записаны в Техническом задании в виде соответствующего диапазона.</a:t>
            </a:r>
          </a:p>
          <a:p>
            <a:pPr marL="457200" indent="-457200">
              <a:buAutoNum type="arabicPeriod"/>
            </a:pPr>
            <a:r>
              <a:rPr lang="ru-RU" sz="2000" b="1" dirty="0">
                <a:solidFill>
                  <a:schemeClr val="bg1"/>
                </a:solidFill>
              </a:rPr>
              <a:t>Стабильное обеспечение заданного качества очищенной воды в проектном диапазоне входных параметров сточных вод основывается на правильно выполненном расчете очистных сооружений.</a:t>
            </a:r>
          </a:p>
          <a:p>
            <a:pPr marL="457200" indent="-457200">
              <a:buAutoNum type="arabicPeriod"/>
            </a:pPr>
            <a:r>
              <a:rPr lang="ru-RU" sz="2000" b="1" dirty="0">
                <a:solidFill>
                  <a:schemeClr val="bg1"/>
                </a:solidFill>
              </a:rPr>
              <a:t>Биологическая очистка сточных вод основывается на биохимических процессах, которые описываются математически формулами ферментативной кинетики, на основании чего, расчет аэротенков следует проводить по теоретическим моделям, основанных на формулах ферментативной кинетики. Применение эмпирических моделей несет в себе риски неполучения корректных результатов.</a:t>
            </a:r>
          </a:p>
          <a:p>
            <a:pPr marL="457200" indent="-457200">
              <a:buAutoNum type="arabicPeriod"/>
            </a:pPr>
            <a:r>
              <a:rPr lang="ru-RU" sz="2000" b="1" dirty="0">
                <a:solidFill>
                  <a:schemeClr val="bg1"/>
                </a:solidFill>
              </a:rPr>
              <a:t>Необходимо в контрактах записывать юридическую и финансовую ответственность проектной организации/реализатора проекта за достижение заданного качества очищенной воды при проектном диапазоне входных параметров, как результат Эксплуатационного Теста.</a:t>
            </a:r>
          </a:p>
          <a:p>
            <a:pPr marL="457200" indent="-457200">
              <a:buAutoNum type="arabicPeriod"/>
            </a:pPr>
            <a:r>
              <a:rPr lang="ru-RU" sz="2000" b="1" dirty="0">
                <a:solidFill>
                  <a:schemeClr val="bg1"/>
                </a:solidFill>
              </a:rPr>
              <a:t>Технологический регламент эксплуатации должен представлять собой документ, который описывает конкретные очистные сооружения и выдает эксплуатационные решения.</a:t>
            </a:r>
          </a:p>
          <a:p>
            <a:pPr marL="457200" indent="-457200">
              <a:buFont typeface="Arial" panose="020B0604020202020204" pitchFamily="34" charset="0"/>
              <a:buAutoNum type="arabicPeriod"/>
            </a:pPr>
            <a:r>
              <a:rPr lang="ru-RU" sz="2000" b="1" dirty="0">
                <a:solidFill>
                  <a:schemeClr val="bg1"/>
                </a:solidFill>
              </a:rPr>
              <a:t>Следует проводить технологическое обучение сотрудников службы эксплуатации для работы на конкретном объекте с возможностью внешней консалтинговой поддержки.</a:t>
            </a:r>
          </a:p>
          <a:p>
            <a:pPr marL="457200" indent="-457200">
              <a:buFont typeface="Arial" panose="020B0604020202020204" pitchFamily="34" charset="0"/>
              <a:buAutoNum type="arabicPeriod"/>
            </a:pPr>
            <a:r>
              <a:rPr lang="ru-RU" sz="2000" b="1" dirty="0">
                <a:solidFill>
                  <a:schemeClr val="bg1"/>
                </a:solidFill>
              </a:rPr>
              <a:t>Программный Продукт «Потенциал» (помощник технолога – цифровая альтернатива) позволяет технологу оперативно получать рекомендации для текущей ситуации с целью оптимального режима эксплуатации в различных ситуациях </a:t>
            </a:r>
          </a:p>
          <a:p>
            <a:pPr marL="457200" indent="-457200">
              <a:buAutoNum type="arabicPeriod"/>
            </a:pPr>
            <a:endParaRPr lang="ru-RU" sz="2000" b="1" dirty="0">
              <a:solidFill>
                <a:schemeClr val="bg1"/>
              </a:solidFill>
            </a:endParaRPr>
          </a:p>
          <a:p>
            <a:pPr marL="457200" indent="-457200">
              <a:buAutoNum type="arabicPeriod"/>
            </a:pPr>
            <a:endParaRPr lang="ru-RU" sz="2000" b="1" dirty="0">
              <a:solidFill>
                <a:schemeClr val="bg1"/>
              </a:solidFill>
            </a:endParaRPr>
          </a:p>
          <a:p>
            <a:pPr marL="457200" indent="-457200">
              <a:buAutoNum type="arabicPeriod"/>
            </a:pPr>
            <a:endParaRPr lang="ru-RU" sz="2000" b="1" dirty="0">
              <a:solidFill>
                <a:schemeClr val="bg1"/>
              </a:solidFill>
            </a:endParaRPr>
          </a:p>
        </p:txBody>
      </p:sp>
    </p:spTree>
    <p:extLst>
      <p:ext uri="{BB962C8B-B14F-4D97-AF65-F5344CB8AC3E}">
        <p14:creationId xmlns:p14="http://schemas.microsoft.com/office/powerpoint/2010/main" val="72648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7">
            <a:extLst>
              <a:ext uri="{FF2B5EF4-FFF2-40B4-BE49-F238E27FC236}">
                <a16:creationId xmlns:a16="http://schemas.microsoft.com/office/drawing/2014/main" id="{1FF68F3F-386D-4CA6-AD31-BAAC4A3F9BA4}"/>
              </a:ext>
            </a:extLst>
          </p:cNvPr>
          <p:cNvSpPr>
            <a:spLocks noChangeArrowheads="1"/>
          </p:cNvSpPr>
          <p:nvPr/>
        </p:nvSpPr>
        <p:spPr bwMode="auto">
          <a:xfrm>
            <a:off x="0" y="766733"/>
            <a:ext cx="11971606"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800" b="1" dirty="0">
                <a:solidFill>
                  <a:srgbClr val="FF6600"/>
                </a:solidFill>
                <a:effectLst>
                  <a:outerShdw blurRad="38100" dist="38100" dir="2700000" algn="tl">
                    <a:srgbClr val="000000">
                      <a:alpha val="43137"/>
                    </a:srgbClr>
                  </a:outerShdw>
                </a:effectLst>
              </a:rPr>
              <a:t>Литература</a:t>
            </a:r>
          </a:p>
          <a:p>
            <a:pPr algn="just" eaLnBrk="1" hangingPunct="1"/>
            <a:r>
              <a:rPr lang="en-US" altLang="ru-RU" sz="2400" b="1" dirty="0">
                <a:solidFill>
                  <a:srgbClr val="FF6600"/>
                </a:solidFill>
                <a:effectLst>
                  <a:outerShdw blurRad="38100" dist="38100" dir="2700000" algn="tl">
                    <a:srgbClr val="000000">
                      <a:alpha val="43137"/>
                    </a:srgbClr>
                  </a:outerShdw>
                </a:effectLst>
              </a:rPr>
              <a:t>[1] – </a:t>
            </a:r>
            <a:r>
              <a:rPr lang="ru-RU" altLang="ru-RU" sz="2400" b="1" dirty="0">
                <a:solidFill>
                  <a:srgbClr val="FF6600"/>
                </a:solidFill>
                <a:effectLst>
                  <a:outerShdw blurRad="38100" dist="38100" dir="2700000" algn="tl">
                    <a:srgbClr val="000000">
                      <a:alpha val="43137"/>
                    </a:srgbClr>
                  </a:outerShdw>
                </a:effectLst>
              </a:rPr>
              <a:t>Харькина О.В. Эффективная эксплуатация сооружений биологической очистки, Волгоград, Панорама, 2015, 432 </a:t>
            </a:r>
            <a:r>
              <a:rPr lang="ru-RU" altLang="ru-RU" sz="2400" b="1" dirty="0" err="1">
                <a:solidFill>
                  <a:srgbClr val="FF6600"/>
                </a:solidFill>
                <a:effectLst>
                  <a:outerShdw blurRad="38100" dist="38100" dir="2700000" algn="tl">
                    <a:srgbClr val="000000">
                      <a:alpha val="43137"/>
                    </a:srgbClr>
                  </a:outerShdw>
                </a:effectLst>
              </a:rPr>
              <a:t>стр</a:t>
            </a:r>
            <a:endParaRPr lang="ru-RU" altLang="ru-RU" sz="2400" b="1" dirty="0">
              <a:solidFill>
                <a:srgbClr val="FF6600"/>
              </a:solidFill>
              <a:effectLst>
                <a:outerShdw blurRad="38100" dist="38100" dir="2700000" algn="tl">
                  <a:srgbClr val="000000">
                    <a:alpha val="43137"/>
                  </a:srgbClr>
                </a:outerShdw>
              </a:effectLst>
            </a:endParaRPr>
          </a:p>
          <a:p>
            <a:pPr algn="just" eaLnBrk="1" hangingPunct="1"/>
            <a:r>
              <a:rPr lang="en-US" altLang="ru-RU" sz="2400" b="1" dirty="0">
                <a:solidFill>
                  <a:srgbClr val="FF6600"/>
                </a:solidFill>
                <a:effectLst>
                  <a:outerShdw blurRad="38100" dist="38100" dir="2700000" algn="tl">
                    <a:srgbClr val="000000">
                      <a:alpha val="43137"/>
                    </a:srgbClr>
                  </a:outerShdw>
                </a:effectLst>
              </a:rPr>
              <a:t>[2] - </a:t>
            </a:r>
            <a:r>
              <a:rPr lang="ru-RU" altLang="ru-RU" sz="2400" b="1" dirty="0">
                <a:solidFill>
                  <a:srgbClr val="FF6600"/>
                </a:solidFill>
                <a:effectLst>
                  <a:outerShdw blurRad="38100" dist="38100" dir="2700000" algn="tl">
                    <a:srgbClr val="000000">
                      <a:alpha val="43137"/>
                    </a:srgbClr>
                  </a:outerShdw>
                </a:effectLst>
              </a:rPr>
              <a:t>Харькина О.В. Методы расчета сооружений биологической очистки: сравнительный анализ, журнал НДТ, №6, 2021</a:t>
            </a:r>
          </a:p>
        </p:txBody>
      </p:sp>
      <p:pic>
        <p:nvPicPr>
          <p:cNvPr id="4" name="Picture 3">
            <a:extLst>
              <a:ext uri="{FF2B5EF4-FFF2-40B4-BE49-F238E27FC236}">
                <a16:creationId xmlns:a16="http://schemas.microsoft.com/office/drawing/2014/main" id="{63A11767-D795-4D80-B0AC-49A0B869BEA7}"/>
              </a:ext>
            </a:extLst>
          </p:cNvPr>
          <p:cNvPicPr>
            <a:picLocks noChangeAspect="1"/>
          </p:cNvPicPr>
          <p:nvPr/>
        </p:nvPicPr>
        <p:blipFill>
          <a:blip r:embed="rId2"/>
          <a:stretch>
            <a:fillRect/>
          </a:stretch>
        </p:blipFill>
        <p:spPr>
          <a:xfrm>
            <a:off x="403852" y="3030044"/>
            <a:ext cx="2962200" cy="3565192"/>
          </a:xfrm>
          <a:prstGeom prst="rect">
            <a:avLst/>
          </a:prstGeom>
        </p:spPr>
      </p:pic>
      <p:pic>
        <p:nvPicPr>
          <p:cNvPr id="5" name="Picture 4">
            <a:extLst>
              <a:ext uri="{FF2B5EF4-FFF2-40B4-BE49-F238E27FC236}">
                <a16:creationId xmlns:a16="http://schemas.microsoft.com/office/drawing/2014/main" id="{CA254288-1292-4C99-A73F-81D6008C1667}"/>
              </a:ext>
            </a:extLst>
          </p:cNvPr>
          <p:cNvPicPr>
            <a:picLocks noChangeAspect="1"/>
          </p:cNvPicPr>
          <p:nvPr/>
        </p:nvPicPr>
        <p:blipFill>
          <a:blip r:embed="rId3"/>
          <a:stretch>
            <a:fillRect/>
          </a:stretch>
        </p:blipFill>
        <p:spPr>
          <a:xfrm>
            <a:off x="7319548" y="2557929"/>
            <a:ext cx="2579826" cy="4173507"/>
          </a:xfrm>
          <a:prstGeom prst="rect">
            <a:avLst/>
          </a:prstGeom>
        </p:spPr>
      </p:pic>
    </p:spTree>
    <p:extLst>
      <p:ext uri="{BB962C8B-B14F-4D97-AF65-F5344CB8AC3E}">
        <p14:creationId xmlns:p14="http://schemas.microsoft.com/office/powerpoint/2010/main" val="349077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rPr>
              <a:t>СПАСИБО ЗА ВНИМАНИЕ!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rPr>
              <a:t>okh@watertec.ru</a:t>
            </a:r>
            <a:endParaRPr kumimoji="0" lang="ru-RU" sz="36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3200" b="1" i="1"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143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0DAFC457-3380-48F0-9265-22AF24A1F0D9}"/>
              </a:ext>
            </a:extLst>
          </p:cNvPr>
          <p:cNvSpPr txBox="1">
            <a:spLocks/>
          </p:cNvSpPr>
          <p:nvPr/>
        </p:nvSpPr>
        <p:spPr>
          <a:xfrm>
            <a:off x="106017" y="527780"/>
            <a:ext cx="12085983" cy="1301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ru-RU" sz="2400" b="1" dirty="0">
              <a:solidFill>
                <a:srgbClr val="000066"/>
              </a:solidFill>
            </a:endParaRPr>
          </a:p>
          <a:p>
            <a:pPr marL="0" indent="0" algn="ctr">
              <a:buNone/>
            </a:pPr>
            <a:r>
              <a:rPr lang="ru-RU" sz="3200" b="1" dirty="0">
                <a:solidFill>
                  <a:srgbClr val="FF6600"/>
                </a:solidFill>
                <a:effectLst>
                  <a:outerShdw blurRad="38100" dist="38100" dir="2700000" algn="tl">
                    <a:srgbClr val="000000">
                      <a:alpha val="43137"/>
                    </a:srgbClr>
                  </a:outerShdw>
                </a:effectLst>
              </a:rPr>
              <a:t>Причины реконструкции канализационных очистных сооружений:</a:t>
            </a:r>
          </a:p>
          <a:p>
            <a:pPr marL="0" indent="0" algn="ctr">
              <a:buNone/>
            </a:pPr>
            <a:endParaRPr lang="ru-RU" sz="2000" b="1" dirty="0">
              <a:solidFill>
                <a:srgbClr val="FF6600"/>
              </a:solidFill>
              <a:effectLst>
                <a:outerShdw blurRad="38100" dist="38100" dir="2700000" algn="tl">
                  <a:srgbClr val="000000">
                    <a:alpha val="43137"/>
                  </a:srgbClr>
                </a:outerShdw>
              </a:effectLst>
            </a:endParaRPr>
          </a:p>
          <a:p>
            <a:pPr marL="457200" indent="-457200">
              <a:buFont typeface="Arial" panose="020B0604020202020204" pitchFamily="34" charset="0"/>
              <a:buAutoNum type="arabicPeriod"/>
            </a:pPr>
            <a:r>
              <a:rPr lang="ru-RU" b="1" dirty="0">
                <a:solidFill>
                  <a:schemeClr val="bg1"/>
                </a:solidFill>
              </a:rPr>
              <a:t>Функциональное устаревание существующих сооружений;</a:t>
            </a:r>
          </a:p>
          <a:p>
            <a:pPr marL="457200" indent="-457200">
              <a:buFont typeface="Arial" panose="020B0604020202020204" pitchFamily="34" charset="0"/>
              <a:buAutoNum type="arabicPeriod"/>
            </a:pPr>
            <a:r>
              <a:rPr lang="ru-RU" b="1" dirty="0">
                <a:solidFill>
                  <a:schemeClr val="bg1"/>
                </a:solidFill>
              </a:rPr>
              <a:t>Увеличение расходов поступающих сточных вод;</a:t>
            </a:r>
          </a:p>
          <a:p>
            <a:pPr marL="457200" indent="-457200">
              <a:buFont typeface="Arial" panose="020B0604020202020204" pitchFamily="34" charset="0"/>
              <a:buAutoNum type="arabicPeriod"/>
            </a:pPr>
            <a:r>
              <a:rPr lang="ru-RU" b="1" dirty="0">
                <a:solidFill>
                  <a:schemeClr val="bg1"/>
                </a:solidFill>
              </a:rPr>
              <a:t>Изменение качественных показателей поступающих сточных вод</a:t>
            </a:r>
          </a:p>
          <a:p>
            <a:pPr algn="ctr"/>
            <a:endParaRPr lang="ru-RU" sz="2000" b="1" dirty="0">
              <a:solidFill>
                <a:srgbClr val="000066"/>
              </a:solidFill>
            </a:endParaRPr>
          </a:p>
          <a:p>
            <a:pPr marL="0" indent="0" algn="ctr">
              <a:buNone/>
            </a:pPr>
            <a:r>
              <a:rPr lang="ru-RU" sz="3200" b="1" dirty="0">
                <a:solidFill>
                  <a:srgbClr val="FF6600"/>
                </a:solidFill>
                <a:effectLst>
                  <a:outerShdw blurRad="38100" dist="38100" dir="2700000" algn="tl">
                    <a:srgbClr val="000000">
                      <a:alpha val="43137"/>
                    </a:srgbClr>
                  </a:outerShdw>
                </a:effectLst>
              </a:rPr>
              <a:t>Необходимый результат при любой из причин реконструкции: </a:t>
            </a:r>
          </a:p>
          <a:p>
            <a:pPr marL="0" indent="0" algn="ctr">
              <a:buNone/>
            </a:pPr>
            <a:endParaRPr lang="ru-RU" sz="2000" b="1" dirty="0">
              <a:solidFill>
                <a:srgbClr val="FF6600"/>
              </a:solidFill>
              <a:effectLst>
                <a:outerShdw blurRad="38100" dist="38100" dir="2700000" algn="tl">
                  <a:srgbClr val="000000">
                    <a:alpha val="43137"/>
                  </a:srgbClr>
                </a:outerShdw>
              </a:effectLst>
            </a:endParaRPr>
          </a:p>
          <a:p>
            <a:pPr marL="0" indent="0" algn="just">
              <a:buNone/>
            </a:pPr>
            <a:r>
              <a:rPr lang="ru-RU" b="1" dirty="0">
                <a:solidFill>
                  <a:schemeClr val="bg1"/>
                </a:solidFill>
              </a:rPr>
              <a:t>стабильное обеспечение требуемого качества очищенной воды при заданных качественных и количественных характеристик сточных вод, поступающих на канализационные очистные сооружения</a:t>
            </a:r>
          </a:p>
          <a:p>
            <a:pPr algn="just"/>
            <a:endParaRPr lang="ru-RU" sz="2000" b="1" dirty="0">
              <a:solidFill>
                <a:srgbClr val="000066"/>
              </a:solidFill>
            </a:endParaRPr>
          </a:p>
          <a:p>
            <a:pPr algn="ctr"/>
            <a:endParaRPr lang="ru-RU" sz="2000" b="1" dirty="0">
              <a:solidFill>
                <a:srgbClr val="000066"/>
              </a:solidFill>
            </a:endParaRPr>
          </a:p>
          <a:p>
            <a:pPr marL="457200" indent="-457200" algn="ctr">
              <a:buFont typeface="Arial" panose="020B0604020202020204" pitchFamily="34" charset="0"/>
              <a:buAutoNum type="arabicPeriod"/>
            </a:pPr>
            <a:endParaRPr lang="ru-RU" sz="2000" b="1" dirty="0">
              <a:solidFill>
                <a:srgbClr val="000066"/>
              </a:solidFill>
            </a:endParaRPr>
          </a:p>
        </p:txBody>
      </p:sp>
    </p:spTree>
    <p:extLst>
      <p:ext uri="{BB962C8B-B14F-4D97-AF65-F5344CB8AC3E}">
        <p14:creationId xmlns:p14="http://schemas.microsoft.com/office/powerpoint/2010/main" val="139142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0829CAE5-629D-40AE-979C-0AD0CEB4F94C}"/>
              </a:ext>
            </a:extLst>
          </p:cNvPr>
          <p:cNvSpPr txBox="1">
            <a:spLocks/>
          </p:cNvSpPr>
          <p:nvPr/>
        </p:nvSpPr>
        <p:spPr>
          <a:xfrm>
            <a:off x="119336" y="178647"/>
            <a:ext cx="11485276" cy="102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ru-RU" sz="2400" b="1" dirty="0">
              <a:solidFill>
                <a:srgbClr val="000066"/>
              </a:solidFill>
            </a:endParaRPr>
          </a:p>
          <a:p>
            <a:pPr marL="0" indent="0" algn="just">
              <a:buNone/>
            </a:pPr>
            <a:r>
              <a:rPr lang="ru-RU" sz="3200" b="1" dirty="0">
                <a:solidFill>
                  <a:srgbClr val="FF6600"/>
                </a:solidFill>
                <a:effectLst>
                  <a:outerShdw blurRad="38100" dist="38100" dir="2700000" algn="tl">
                    <a:srgbClr val="000000">
                      <a:alpha val="43137"/>
                    </a:srgbClr>
                  </a:outerShdw>
                </a:effectLst>
              </a:rPr>
              <a:t>Причины нового строительства КОС:</a:t>
            </a:r>
          </a:p>
          <a:p>
            <a:pPr marL="457200" indent="-457200" algn="just">
              <a:buFont typeface="Arial" panose="020B0604020202020204" pitchFamily="34" charset="0"/>
              <a:buAutoNum type="arabicPeriod"/>
            </a:pPr>
            <a:r>
              <a:rPr lang="ru-RU" b="1" dirty="0">
                <a:solidFill>
                  <a:schemeClr val="bg1"/>
                </a:solidFill>
              </a:rPr>
              <a:t>Отсутствие канализационных очистных сооружений;</a:t>
            </a:r>
          </a:p>
          <a:p>
            <a:pPr marL="457200" indent="-457200" algn="just">
              <a:buFont typeface="Arial" panose="020B0604020202020204" pitchFamily="34" charset="0"/>
              <a:buAutoNum type="arabicPeriod"/>
            </a:pPr>
            <a:r>
              <a:rPr lang="ru-RU" b="1" dirty="0">
                <a:solidFill>
                  <a:schemeClr val="bg1"/>
                </a:solidFill>
              </a:rPr>
              <a:t>Функциональное устаревание существующих сооружений;</a:t>
            </a:r>
          </a:p>
          <a:p>
            <a:pPr marL="457200" indent="-457200" algn="just">
              <a:buFont typeface="Arial" panose="020B0604020202020204" pitchFamily="34" charset="0"/>
              <a:buAutoNum type="arabicPeriod"/>
            </a:pPr>
            <a:r>
              <a:rPr lang="ru-RU" b="1" dirty="0">
                <a:solidFill>
                  <a:schemeClr val="bg1"/>
                </a:solidFill>
              </a:rPr>
              <a:t>Изменение требований к приему сточных вод в городскую канализационную сеть; </a:t>
            </a:r>
          </a:p>
          <a:p>
            <a:pPr marL="457200" indent="-457200">
              <a:buFont typeface="Arial" panose="020B0604020202020204" pitchFamily="34" charset="0"/>
              <a:buAutoNum type="arabicPeriod"/>
            </a:pPr>
            <a:r>
              <a:rPr lang="ru-RU" b="1" dirty="0">
                <a:solidFill>
                  <a:schemeClr val="bg1"/>
                </a:solidFill>
              </a:rPr>
              <a:t>Изменение точки сброса очищенных вод</a:t>
            </a:r>
          </a:p>
          <a:p>
            <a:pPr marL="0" indent="0">
              <a:buNone/>
            </a:pPr>
            <a:endParaRPr lang="ru-RU" b="1" dirty="0">
              <a:solidFill>
                <a:schemeClr val="bg1"/>
              </a:solidFill>
            </a:endParaRPr>
          </a:p>
          <a:p>
            <a:pPr marL="0" indent="0">
              <a:buNone/>
            </a:pPr>
            <a:r>
              <a:rPr lang="ru-RU" sz="3200" b="1" dirty="0">
                <a:solidFill>
                  <a:srgbClr val="FF6600"/>
                </a:solidFill>
                <a:effectLst>
                  <a:outerShdw blurRad="38100" dist="38100" dir="2700000" algn="tl">
                    <a:srgbClr val="000000">
                      <a:alpha val="43137"/>
                    </a:srgbClr>
                  </a:outerShdw>
                </a:effectLst>
              </a:rPr>
              <a:t>Необходимый результат при строительстве КОС: </a:t>
            </a:r>
          </a:p>
          <a:p>
            <a:pPr marL="0" indent="0" algn="just">
              <a:buNone/>
            </a:pPr>
            <a:r>
              <a:rPr lang="ru-RU" b="1" dirty="0">
                <a:solidFill>
                  <a:schemeClr val="bg1"/>
                </a:solidFill>
              </a:rPr>
              <a:t>стабильное обеспечение требуемого качества очищенной воды при заданных качественных и количественных характеристик сточных вод, поступающих на канализационные очистные сооружения.</a:t>
            </a:r>
          </a:p>
          <a:p>
            <a:endParaRPr lang="ru-RU" b="1" dirty="0">
              <a:solidFill>
                <a:schemeClr val="bg1"/>
              </a:solidFill>
            </a:endParaRPr>
          </a:p>
          <a:p>
            <a:pPr algn="ctr"/>
            <a:endParaRPr lang="ru-RU" sz="1800" b="1" dirty="0">
              <a:solidFill>
                <a:srgbClr val="000066"/>
              </a:solidFill>
            </a:endParaRPr>
          </a:p>
          <a:p>
            <a:pPr marL="457200" indent="-457200" algn="ctr">
              <a:buFont typeface="Arial" panose="020B0604020202020204" pitchFamily="34" charset="0"/>
              <a:buAutoNum type="arabicPeriod"/>
            </a:pPr>
            <a:endParaRPr lang="ru-RU" sz="2000" b="1" dirty="0">
              <a:solidFill>
                <a:srgbClr val="000066"/>
              </a:solidFill>
            </a:endParaRPr>
          </a:p>
        </p:txBody>
      </p:sp>
    </p:spTree>
    <p:extLst>
      <p:ext uri="{BB962C8B-B14F-4D97-AF65-F5344CB8AC3E}">
        <p14:creationId xmlns:p14="http://schemas.microsoft.com/office/powerpoint/2010/main" val="68801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2C39EA6E-4D12-49E4-8DD2-B51F38D744FF}"/>
              </a:ext>
            </a:extLst>
          </p:cNvPr>
          <p:cNvSpPr txBox="1">
            <a:spLocks/>
          </p:cNvSpPr>
          <p:nvPr/>
        </p:nvSpPr>
        <p:spPr>
          <a:xfrm>
            <a:off x="0" y="0"/>
            <a:ext cx="11485276" cy="102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a:solidFill>
                  <a:srgbClr val="FF6600"/>
                </a:solidFill>
                <a:effectLst>
                  <a:outerShdw blurRad="38100" dist="38100" dir="2700000" algn="tl">
                    <a:srgbClr val="000000">
                      <a:alpha val="43137"/>
                    </a:srgbClr>
                  </a:outerShdw>
                </a:effectLst>
              </a:rPr>
              <a:t>Пути достижения требуемого качества очищенной воды:</a:t>
            </a:r>
          </a:p>
          <a:p>
            <a:pPr marL="457200" indent="-457200" algn="just">
              <a:buFont typeface="Arial" panose="020B0604020202020204" pitchFamily="34" charset="0"/>
              <a:buAutoNum type="arabicPeriod"/>
            </a:pPr>
            <a:r>
              <a:rPr lang="ru-RU" b="1" dirty="0">
                <a:solidFill>
                  <a:schemeClr val="bg1"/>
                </a:solidFill>
              </a:rPr>
              <a:t>Корректно составленное Техническое Задание</a:t>
            </a:r>
          </a:p>
          <a:p>
            <a:pPr marL="457200" indent="-457200" algn="just">
              <a:buFont typeface="Arial" panose="020B0604020202020204" pitchFamily="34" charset="0"/>
              <a:buAutoNum type="arabicPeriod"/>
            </a:pPr>
            <a:r>
              <a:rPr lang="ru-RU" b="1" dirty="0">
                <a:solidFill>
                  <a:schemeClr val="bg1"/>
                </a:solidFill>
              </a:rPr>
              <a:t>Проведение корректных расчетов технологических решений, сооружений и требований к оборудованию; </a:t>
            </a:r>
          </a:p>
          <a:p>
            <a:pPr marL="457200" indent="-457200" algn="just">
              <a:buFont typeface="Arial" panose="020B0604020202020204" pitchFamily="34" charset="0"/>
              <a:buAutoNum type="arabicPeriod"/>
            </a:pPr>
            <a:r>
              <a:rPr lang="ru-RU" b="1" dirty="0">
                <a:solidFill>
                  <a:schemeClr val="bg1"/>
                </a:solidFill>
              </a:rPr>
              <a:t>Корректно выполненный проект; </a:t>
            </a:r>
          </a:p>
          <a:p>
            <a:pPr marL="457200" indent="-457200" algn="just">
              <a:buFont typeface="Arial" panose="020B0604020202020204" pitchFamily="34" charset="0"/>
              <a:buAutoNum type="arabicPeriod"/>
            </a:pPr>
            <a:r>
              <a:rPr lang="ru-RU" b="1" dirty="0">
                <a:solidFill>
                  <a:schemeClr val="bg1"/>
                </a:solidFill>
              </a:rPr>
              <a:t>Технологические пуско-наладочные работы с выведением сооружений на проектное качество очищенной воды с проведением Эксплуатационного Теста;</a:t>
            </a:r>
          </a:p>
          <a:p>
            <a:pPr marL="457200" indent="-457200" algn="just">
              <a:buFont typeface="Arial" panose="020B0604020202020204" pitchFamily="34" charset="0"/>
              <a:buAutoNum type="arabicPeriod"/>
            </a:pPr>
            <a:r>
              <a:rPr lang="ru-RU" b="1" dirty="0">
                <a:solidFill>
                  <a:schemeClr val="bg1"/>
                </a:solidFill>
              </a:rPr>
              <a:t>Разработка корректного технологического регламента эксплуатации;</a:t>
            </a:r>
          </a:p>
          <a:p>
            <a:pPr marL="457200" indent="-457200" algn="just">
              <a:buFont typeface="Arial" panose="020B0604020202020204" pitchFamily="34" charset="0"/>
              <a:buAutoNum type="arabicPeriod"/>
            </a:pPr>
            <a:r>
              <a:rPr lang="ru-RU" b="1" dirty="0">
                <a:solidFill>
                  <a:schemeClr val="bg1"/>
                </a:solidFill>
              </a:rPr>
              <a:t>Технологическое обучение сотрудников службы эксплуатации для работы на конкретном объекте, внешняя консалтинговая поддержка и/или Программный Продукт «Потенциал» -помощник технолога – цифровая альтернатива</a:t>
            </a:r>
          </a:p>
          <a:p>
            <a:pPr marL="0" indent="0" algn="just">
              <a:buNone/>
            </a:pPr>
            <a:r>
              <a:rPr lang="ru-RU" b="1" u="sng" dirty="0">
                <a:solidFill>
                  <a:schemeClr val="bg1"/>
                </a:solidFill>
              </a:rPr>
              <a:t>Все этапы должны быть выполнены профессионалами с профильным образованием и соответствующим опытом работы</a:t>
            </a:r>
          </a:p>
          <a:p>
            <a:pPr marL="457200" indent="-457200">
              <a:buFont typeface="Arial" panose="020B0604020202020204" pitchFamily="34" charset="0"/>
              <a:buAutoNum type="arabicPeriod"/>
            </a:pPr>
            <a:endParaRPr lang="ru-RU" sz="2000" b="1" dirty="0">
              <a:solidFill>
                <a:srgbClr val="000066"/>
              </a:solidFill>
            </a:endParaRPr>
          </a:p>
          <a:p>
            <a:pPr marL="457200" indent="-457200">
              <a:buFont typeface="Arial" panose="020B0604020202020204" pitchFamily="34" charset="0"/>
              <a:buAutoNum type="arabicPeriod"/>
            </a:pPr>
            <a:endParaRPr lang="ru-RU" sz="2000" b="1" dirty="0">
              <a:solidFill>
                <a:srgbClr val="000066"/>
              </a:solidFill>
            </a:endParaRPr>
          </a:p>
          <a:p>
            <a:pPr marL="457200" indent="-457200">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000" b="1" dirty="0">
              <a:solidFill>
                <a:srgbClr val="000066"/>
              </a:solidFill>
            </a:endParaRPr>
          </a:p>
        </p:txBody>
      </p:sp>
    </p:spTree>
    <p:extLst>
      <p:ext uri="{BB962C8B-B14F-4D97-AF65-F5344CB8AC3E}">
        <p14:creationId xmlns:p14="http://schemas.microsoft.com/office/powerpoint/2010/main" val="20439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2C39EA6E-4D12-49E4-8DD2-B51F38D744FF}"/>
              </a:ext>
            </a:extLst>
          </p:cNvPr>
          <p:cNvSpPr txBox="1">
            <a:spLocks/>
          </p:cNvSpPr>
          <p:nvPr/>
        </p:nvSpPr>
        <p:spPr>
          <a:xfrm>
            <a:off x="0" y="0"/>
            <a:ext cx="11485276" cy="102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a:solidFill>
                  <a:srgbClr val="FF6600"/>
                </a:solidFill>
                <a:effectLst>
                  <a:outerShdw blurRad="38100" dist="38100" dir="2700000" algn="tl">
                    <a:srgbClr val="000000">
                      <a:alpha val="43137"/>
                    </a:srgbClr>
                  </a:outerShdw>
                </a:effectLst>
              </a:rPr>
              <a:t>Пути достижения требуемого качества очищенной воды:</a:t>
            </a:r>
          </a:p>
          <a:p>
            <a:pPr marL="0" indent="0">
              <a:buNone/>
            </a:pPr>
            <a:endParaRPr lang="ru-RU" sz="2000" b="1" dirty="0">
              <a:solidFill>
                <a:srgbClr val="000066"/>
              </a:solidFill>
            </a:endParaRPr>
          </a:p>
          <a:p>
            <a:pPr marL="457200" indent="-457200">
              <a:buFont typeface="Arial" panose="020B0604020202020204" pitchFamily="34" charset="0"/>
              <a:buAutoNum type="arabicPeriod"/>
            </a:pPr>
            <a:endParaRPr lang="ru-RU" sz="2000" b="1" dirty="0">
              <a:solidFill>
                <a:srgbClr val="000066"/>
              </a:solidFill>
            </a:endParaRPr>
          </a:p>
          <a:p>
            <a:pPr marL="457200" indent="-457200">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000" b="1" dirty="0">
              <a:solidFill>
                <a:srgbClr val="000066"/>
              </a:solidFill>
            </a:endParaRPr>
          </a:p>
        </p:txBody>
      </p:sp>
      <p:sp>
        <p:nvSpPr>
          <p:cNvPr id="4" name="TextBox 3">
            <a:extLst>
              <a:ext uri="{FF2B5EF4-FFF2-40B4-BE49-F238E27FC236}">
                <a16:creationId xmlns:a16="http://schemas.microsoft.com/office/drawing/2014/main" id="{111AABA3-7A75-4250-9576-9789B24A3640}"/>
              </a:ext>
            </a:extLst>
          </p:cNvPr>
          <p:cNvSpPr txBox="1"/>
          <p:nvPr/>
        </p:nvSpPr>
        <p:spPr>
          <a:xfrm>
            <a:off x="0" y="511549"/>
            <a:ext cx="11712624" cy="1169551"/>
          </a:xfrm>
          <a:prstGeom prst="rect">
            <a:avLst/>
          </a:prstGeom>
          <a:noFill/>
        </p:spPr>
        <p:txBody>
          <a:bodyPr wrap="square" rtlCol="0">
            <a:spAutoFit/>
          </a:bodyPr>
          <a:lstStyle/>
          <a:p>
            <a:pPr algn="ctr"/>
            <a:r>
              <a:rPr lang="ru-RU" sz="2400" b="1" dirty="0">
                <a:solidFill>
                  <a:schemeClr val="bg1"/>
                </a:solidFill>
              </a:rPr>
              <a:t>Обработка входных данных поступающих сточных вод:</a:t>
            </a:r>
            <a:endParaRPr lang="ru-RU" b="1" dirty="0">
              <a:solidFill>
                <a:schemeClr val="bg1"/>
              </a:solidFill>
            </a:endParaRPr>
          </a:p>
          <a:p>
            <a:pPr algn="just"/>
            <a:endParaRPr lang="ru-RU" b="1" dirty="0">
              <a:solidFill>
                <a:schemeClr val="bg1"/>
              </a:solidFill>
            </a:endParaRPr>
          </a:p>
          <a:p>
            <a:pPr algn="just"/>
            <a:endParaRPr lang="ru-RU" sz="2800" b="1" dirty="0">
              <a:solidFill>
                <a:schemeClr val="bg1"/>
              </a:solidFill>
            </a:endParaRPr>
          </a:p>
        </p:txBody>
      </p:sp>
      <p:sp>
        <p:nvSpPr>
          <p:cNvPr id="5" name="Rectangle 4">
            <a:extLst>
              <a:ext uri="{FF2B5EF4-FFF2-40B4-BE49-F238E27FC236}">
                <a16:creationId xmlns:a16="http://schemas.microsoft.com/office/drawing/2014/main" id="{DFC7CDAD-0E74-4F87-85D3-1EB3709B8718}"/>
              </a:ext>
            </a:extLst>
          </p:cNvPr>
          <p:cNvSpPr/>
          <p:nvPr/>
        </p:nvSpPr>
        <p:spPr>
          <a:xfrm>
            <a:off x="0" y="1229229"/>
            <a:ext cx="11809312" cy="1206997"/>
          </a:xfrm>
          <a:prstGeom prst="rect">
            <a:avLst/>
          </a:prstGeom>
        </p:spPr>
        <p:txBody>
          <a:bodyPr wrap="square">
            <a:spAutoFit/>
          </a:bodyPr>
          <a:lstStyle/>
          <a:p>
            <a:pPr indent="270510" algn="just">
              <a:lnSpc>
                <a:spcPct val="115000"/>
              </a:lnSpc>
              <a:spcAft>
                <a:spcPts val="800"/>
              </a:spcAft>
            </a:pPr>
            <a:r>
              <a:rPr lang="ru-RU" sz="16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Качественные параметры</a:t>
            </a:r>
            <a:r>
              <a:rPr lang="ru-RU"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сточных вод (значения БПК и ХПК, концентрации взвешенных веществ, соединений азота и фосфора, значения рН, щелочности, температура). Выбор корректных значений при обосновании схемы и расчете сооружений биологической очистки – является одной из ключевых задач, определяющих в конечном итоге возможность или невозможность достижения требуемого качества очистки.</a:t>
            </a:r>
            <a:endParaRPr lang="ru-RU"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Диаграмма 26">
            <a:extLst>
              <a:ext uri="{FF2B5EF4-FFF2-40B4-BE49-F238E27FC236}">
                <a16:creationId xmlns:a16="http://schemas.microsoft.com/office/drawing/2014/main" id="{6568B3AA-281C-47B9-AC68-FF34D8C4E83C}"/>
              </a:ext>
            </a:extLst>
          </p:cNvPr>
          <p:cNvGraphicFramePr/>
          <p:nvPr>
            <p:extLst>
              <p:ext uri="{D42A27DB-BD31-4B8C-83A1-F6EECF244321}">
                <p14:modId xmlns:p14="http://schemas.microsoft.com/office/powerpoint/2010/main" val="2570243907"/>
              </p:ext>
            </p:extLst>
          </p:nvPr>
        </p:nvGraphicFramePr>
        <p:xfrm>
          <a:off x="196889" y="3048929"/>
          <a:ext cx="4850809" cy="1908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F673847-4B89-4129-8063-CAE18A67EA06}"/>
              </a:ext>
            </a:extLst>
          </p:cNvPr>
          <p:cNvGraphicFramePr/>
          <p:nvPr>
            <p:extLst>
              <p:ext uri="{D42A27DB-BD31-4B8C-83A1-F6EECF244321}">
                <p14:modId xmlns:p14="http://schemas.microsoft.com/office/powerpoint/2010/main" val="3998974768"/>
              </p:ext>
            </p:extLst>
          </p:nvPr>
        </p:nvGraphicFramePr>
        <p:xfrm>
          <a:off x="8826065" y="3132514"/>
          <a:ext cx="3183850" cy="182463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42C362A4-140C-48CB-A4CD-4AC698E7E734}"/>
              </a:ext>
            </a:extLst>
          </p:cNvPr>
          <p:cNvSpPr/>
          <p:nvPr/>
        </p:nvSpPr>
        <p:spPr>
          <a:xfrm>
            <a:off x="299356" y="4921585"/>
            <a:ext cx="10369152" cy="1560940"/>
          </a:xfrm>
          <a:prstGeom prst="rect">
            <a:avLst/>
          </a:prstGeom>
        </p:spPr>
        <p:txBody>
          <a:bodyPr wrap="square">
            <a:spAutoFit/>
          </a:bodyPr>
          <a:lstStyle/>
          <a:p>
            <a:pPr indent="270510" algn="just">
              <a:lnSpc>
                <a:spcPct val="115000"/>
              </a:lnSpc>
              <a:spcAft>
                <a:spcPts val="0"/>
              </a:spcAft>
            </a:pPr>
            <a:r>
              <a:rPr lang="ru-RU" sz="20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Расчетные расходы сточных вод:</a:t>
            </a:r>
            <a:r>
              <a:rPr lang="ru-RU"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indent="270510" algn="just">
              <a:lnSpc>
                <a:spcPct val="115000"/>
              </a:lnSpc>
              <a:spcAft>
                <a:spcPts val="0"/>
              </a:spcAft>
            </a:pPr>
            <a:r>
              <a:rPr lang="ru-RU"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среднесуточный–используется только для расчета годовых эксплуатационных затрат;</a:t>
            </a:r>
            <a:endParaRPr lang="ru-RU"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ru-RU"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максимальный месячный расход;  </a:t>
            </a:r>
            <a:endParaRPr lang="ru-RU"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ru-RU"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максимальный суточный расход;</a:t>
            </a:r>
            <a:endParaRPr lang="ru-RU"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ru-RU"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максимальный часовой расход сточных вод (м</a:t>
            </a:r>
            <a:r>
              <a:rPr lang="ru-RU" sz="1600" b="1"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a:t>
            </a:r>
            <a:r>
              <a:rPr lang="ru-RU"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/час).</a:t>
            </a:r>
            <a:endParaRPr lang="ru-RU"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C799C50-3331-4114-B5A2-807A1EF120C7}"/>
              </a:ext>
            </a:extLst>
          </p:cNvPr>
          <p:cNvSpPr txBox="1"/>
          <p:nvPr/>
        </p:nvSpPr>
        <p:spPr>
          <a:xfrm>
            <a:off x="5266412" y="2666229"/>
            <a:ext cx="3356894" cy="2031325"/>
          </a:xfrm>
          <a:prstGeom prst="rect">
            <a:avLst/>
          </a:prstGeom>
          <a:noFill/>
        </p:spPr>
        <p:txBody>
          <a:bodyPr wrap="square" rtlCol="0">
            <a:spAutoFit/>
          </a:bodyPr>
          <a:lstStyle/>
          <a:p>
            <a:pPr algn="just"/>
            <a:r>
              <a:rPr lang="ru-RU" sz="1400" b="1" dirty="0">
                <a:solidFill>
                  <a:schemeClr val="bg1"/>
                </a:solidFill>
              </a:rPr>
              <a:t>!!!Проведение статистической математической обработки входных данных, в том числе, определение диапазона расчетных качественных параметров поступающих сточных вод как 15го - 85го процентилей (значения процентилей могут быть изменены технологом при соответствующем обосновании)</a:t>
            </a:r>
          </a:p>
        </p:txBody>
      </p:sp>
    </p:spTree>
    <p:extLst>
      <p:ext uri="{BB962C8B-B14F-4D97-AF65-F5344CB8AC3E}">
        <p14:creationId xmlns:p14="http://schemas.microsoft.com/office/powerpoint/2010/main" val="2309634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2C39EA6E-4D12-49E4-8DD2-B51F38D744FF}"/>
              </a:ext>
            </a:extLst>
          </p:cNvPr>
          <p:cNvSpPr txBox="1">
            <a:spLocks/>
          </p:cNvSpPr>
          <p:nvPr/>
        </p:nvSpPr>
        <p:spPr>
          <a:xfrm>
            <a:off x="0" y="0"/>
            <a:ext cx="11485276" cy="102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a:solidFill>
                  <a:srgbClr val="FF6600"/>
                </a:solidFill>
                <a:effectLst>
                  <a:outerShdw blurRad="38100" dist="38100" dir="2700000" algn="tl">
                    <a:srgbClr val="000000">
                      <a:alpha val="43137"/>
                    </a:srgbClr>
                  </a:outerShdw>
                </a:effectLst>
              </a:rPr>
              <a:t>Пути достижения требуемого качества очищенной воды:</a:t>
            </a:r>
          </a:p>
          <a:p>
            <a:pPr marL="0" indent="0">
              <a:buNone/>
            </a:pPr>
            <a:endParaRPr lang="ru-RU" sz="2000" b="1" dirty="0">
              <a:solidFill>
                <a:srgbClr val="000066"/>
              </a:solidFill>
            </a:endParaRPr>
          </a:p>
          <a:p>
            <a:pPr marL="457200" indent="-457200">
              <a:buFont typeface="Arial" panose="020B0604020202020204" pitchFamily="34" charset="0"/>
              <a:buAutoNum type="arabicPeriod"/>
            </a:pPr>
            <a:endParaRPr lang="ru-RU" sz="2000" b="1" dirty="0">
              <a:solidFill>
                <a:srgbClr val="000066"/>
              </a:solidFill>
            </a:endParaRPr>
          </a:p>
          <a:p>
            <a:pPr marL="457200" indent="-457200">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000" b="1" dirty="0">
              <a:solidFill>
                <a:srgbClr val="000066"/>
              </a:solidFill>
            </a:endParaRPr>
          </a:p>
        </p:txBody>
      </p:sp>
      <p:graphicFrame>
        <p:nvGraphicFramePr>
          <p:cNvPr id="4" name="Диаграмма 3">
            <a:extLst>
              <a:ext uri="{FF2B5EF4-FFF2-40B4-BE49-F238E27FC236}">
                <a16:creationId xmlns:a16="http://schemas.microsoft.com/office/drawing/2014/main" id="{E66D9C0B-6961-4B1F-9054-46040E7425E1}"/>
              </a:ext>
            </a:extLst>
          </p:cNvPr>
          <p:cNvGraphicFramePr/>
          <p:nvPr/>
        </p:nvGraphicFramePr>
        <p:xfrm>
          <a:off x="161924" y="719562"/>
          <a:ext cx="4768553" cy="213038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3F878D17-799C-4403-BB1B-4F455C9EEF9A}"/>
              </a:ext>
            </a:extLst>
          </p:cNvPr>
          <p:cNvSpPr/>
          <p:nvPr/>
        </p:nvSpPr>
        <p:spPr>
          <a:xfrm>
            <a:off x="147425" y="451433"/>
            <a:ext cx="6913708" cy="923330"/>
          </a:xfrm>
          <a:prstGeom prst="rect">
            <a:avLst/>
          </a:prstGeom>
        </p:spPr>
        <p:txBody>
          <a:bodyPr wrap="square">
            <a:spAutoFit/>
          </a:bodyPr>
          <a:lstStyle/>
          <a:p>
            <a:pPr algn="ctr"/>
            <a:r>
              <a:rPr lang="ru-RU" b="1" dirty="0">
                <a:solidFill>
                  <a:schemeClr val="bg1"/>
                </a:solidFill>
              </a:rPr>
              <a:t>Обработка входных данных поступающих сточных вод:</a:t>
            </a:r>
          </a:p>
          <a:p>
            <a:pPr algn="just"/>
            <a:endParaRPr lang="ru-RU" b="1" dirty="0">
              <a:solidFill>
                <a:schemeClr val="bg1"/>
              </a:solidFill>
            </a:endParaRPr>
          </a:p>
          <a:p>
            <a:r>
              <a:rPr lang="ru-RU" dirty="0">
                <a:solidFill>
                  <a:schemeClr val="bg1"/>
                </a:solidFill>
                <a:latin typeface="Times New Roman" panose="02020603050405020304" pitchFamily="18" charset="0"/>
                <a:ea typeface="Times New Roman" panose="02020603050405020304" pitchFamily="18" charset="0"/>
              </a:rPr>
              <a:t>.</a:t>
            </a:r>
            <a:endParaRPr lang="ru-RU" dirty="0">
              <a:solidFill>
                <a:schemeClr val="bg1"/>
              </a:solidFill>
            </a:endParaRPr>
          </a:p>
        </p:txBody>
      </p:sp>
      <p:graphicFrame>
        <p:nvGraphicFramePr>
          <p:cNvPr id="6" name="Table 5">
            <a:extLst>
              <a:ext uri="{FF2B5EF4-FFF2-40B4-BE49-F238E27FC236}">
                <a16:creationId xmlns:a16="http://schemas.microsoft.com/office/drawing/2014/main" id="{55FEDB85-4D33-4094-B543-C87549DF937F}"/>
              </a:ext>
            </a:extLst>
          </p:cNvPr>
          <p:cNvGraphicFramePr>
            <a:graphicFrameLocks noGrp="1"/>
          </p:cNvGraphicFramePr>
          <p:nvPr/>
        </p:nvGraphicFramePr>
        <p:xfrm>
          <a:off x="7518302" y="531086"/>
          <a:ext cx="4424143" cy="2910840"/>
        </p:xfrm>
        <a:graphic>
          <a:graphicData uri="http://schemas.openxmlformats.org/drawingml/2006/table">
            <a:tbl>
              <a:tblPr>
                <a:tableStyleId>{5C22544A-7EE6-4342-B048-85BDC9FD1C3A}</a:tableStyleId>
              </a:tblPr>
              <a:tblGrid>
                <a:gridCol w="532819">
                  <a:extLst>
                    <a:ext uri="{9D8B030D-6E8A-4147-A177-3AD203B41FA5}">
                      <a16:colId xmlns:a16="http://schemas.microsoft.com/office/drawing/2014/main" val="3772128044"/>
                    </a:ext>
                  </a:extLst>
                </a:gridCol>
                <a:gridCol w="648554">
                  <a:extLst>
                    <a:ext uri="{9D8B030D-6E8A-4147-A177-3AD203B41FA5}">
                      <a16:colId xmlns:a16="http://schemas.microsoft.com/office/drawing/2014/main" val="3474436238"/>
                    </a:ext>
                  </a:extLst>
                </a:gridCol>
                <a:gridCol w="648554">
                  <a:extLst>
                    <a:ext uri="{9D8B030D-6E8A-4147-A177-3AD203B41FA5}">
                      <a16:colId xmlns:a16="http://schemas.microsoft.com/office/drawing/2014/main" val="3297518021"/>
                    </a:ext>
                  </a:extLst>
                </a:gridCol>
                <a:gridCol w="648554">
                  <a:extLst>
                    <a:ext uri="{9D8B030D-6E8A-4147-A177-3AD203B41FA5}">
                      <a16:colId xmlns:a16="http://schemas.microsoft.com/office/drawing/2014/main" val="934289993"/>
                    </a:ext>
                  </a:extLst>
                </a:gridCol>
                <a:gridCol w="648554">
                  <a:extLst>
                    <a:ext uri="{9D8B030D-6E8A-4147-A177-3AD203B41FA5}">
                      <a16:colId xmlns:a16="http://schemas.microsoft.com/office/drawing/2014/main" val="2141226679"/>
                    </a:ext>
                  </a:extLst>
                </a:gridCol>
                <a:gridCol w="648554">
                  <a:extLst>
                    <a:ext uri="{9D8B030D-6E8A-4147-A177-3AD203B41FA5}">
                      <a16:colId xmlns:a16="http://schemas.microsoft.com/office/drawing/2014/main" val="789298757"/>
                    </a:ext>
                  </a:extLst>
                </a:gridCol>
                <a:gridCol w="648554">
                  <a:extLst>
                    <a:ext uri="{9D8B030D-6E8A-4147-A177-3AD203B41FA5}">
                      <a16:colId xmlns:a16="http://schemas.microsoft.com/office/drawing/2014/main" val="3182493201"/>
                    </a:ext>
                  </a:extLst>
                </a:gridCol>
              </a:tblGrid>
              <a:tr h="132276">
                <a:tc>
                  <a:txBody>
                    <a:bodyPr/>
                    <a:lstStyle/>
                    <a:p>
                      <a:pPr algn="l" fontAlgn="ctr"/>
                      <a:endParaRPr lang="ru-RU" sz="1000" b="0" i="0" u="none" strike="noStrike">
                        <a:effectLst/>
                        <a:latin typeface="Arial Cyr" panose="020B0604020202020204" pitchFamily="34" charset="0"/>
                      </a:endParaRPr>
                    </a:p>
                  </a:txBody>
                  <a:tcPr marL="9525" marR="9525" marT="9525" marB="0" anchor="ctr"/>
                </a:tc>
                <a:tc>
                  <a:txBody>
                    <a:bodyPr/>
                    <a:lstStyle/>
                    <a:p>
                      <a:pPr algn="l" fontAlgn="ctr"/>
                      <a:endParaRPr lang="ru-RU" sz="1000" b="0" i="0" u="none" strike="noStrike">
                        <a:effectLst/>
                        <a:latin typeface="Arial Cyr" panose="020B0604020202020204" pitchFamily="34" charset="0"/>
                      </a:endParaRPr>
                    </a:p>
                  </a:txBody>
                  <a:tcPr marL="9525" marR="9525" marT="9525" marB="0" anchor="ctr"/>
                </a:tc>
                <a:tc>
                  <a:txBody>
                    <a:bodyPr/>
                    <a:lstStyle/>
                    <a:p>
                      <a:pPr algn="l" fontAlgn="ctr"/>
                      <a:endParaRPr lang="ru-RU" sz="1000" b="0" i="0" u="none" strike="noStrike">
                        <a:effectLst/>
                        <a:latin typeface="Arial Cyr" panose="020B0604020202020204" pitchFamily="34" charset="0"/>
                      </a:endParaRPr>
                    </a:p>
                  </a:txBody>
                  <a:tcPr marL="9525" marR="9525" marT="9525" marB="0" anchor="ctr"/>
                </a:tc>
                <a:tc>
                  <a:txBody>
                    <a:bodyPr/>
                    <a:lstStyle/>
                    <a:p>
                      <a:pPr algn="l" fontAlgn="ctr"/>
                      <a:endParaRPr lang="ru-RU" sz="1000" b="0" i="0" u="none" strike="noStrike">
                        <a:effectLst/>
                        <a:latin typeface="Arial Cyr" panose="020B0604020202020204" pitchFamily="34" charset="0"/>
                      </a:endParaRPr>
                    </a:p>
                  </a:txBody>
                  <a:tcPr marL="9525" marR="9525" marT="9525" marB="0" anchor="ctr"/>
                </a:tc>
                <a:tc>
                  <a:txBody>
                    <a:bodyPr/>
                    <a:lstStyle/>
                    <a:p>
                      <a:pPr algn="l" fontAlgn="ctr"/>
                      <a:endParaRPr lang="ru-RU" sz="1000" b="0" i="0" u="none" strike="noStrike">
                        <a:effectLst/>
                        <a:latin typeface="Arial Cyr" panose="020B0604020202020204" pitchFamily="34" charset="0"/>
                      </a:endParaRPr>
                    </a:p>
                  </a:txBody>
                  <a:tcPr marL="9525" marR="9525" marT="9525" marB="0" anchor="ctr"/>
                </a:tc>
                <a:tc>
                  <a:txBody>
                    <a:bodyPr/>
                    <a:lstStyle/>
                    <a:p>
                      <a:pPr algn="l" fontAlgn="ctr"/>
                      <a:endParaRPr lang="ru-RU" sz="1000" b="0" i="0" u="none" strike="noStrike">
                        <a:effectLst/>
                        <a:latin typeface="Arial Cyr" panose="020B0604020202020204" pitchFamily="34" charset="0"/>
                      </a:endParaRPr>
                    </a:p>
                  </a:txBody>
                  <a:tcPr marL="9525" marR="9525" marT="9525" marB="0" anchor="ctr"/>
                </a:tc>
                <a:tc>
                  <a:txBody>
                    <a:bodyPr/>
                    <a:lstStyle/>
                    <a:p>
                      <a:pPr algn="l" fontAlgn="ct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1046985492"/>
                  </a:ext>
                </a:extLst>
              </a:tr>
              <a:tr h="256770">
                <a:tc>
                  <a:txBody>
                    <a:bodyPr/>
                    <a:lstStyle/>
                    <a:p>
                      <a:pPr algn="ctr" fontAlgn="ctr"/>
                      <a:r>
                        <a:rPr lang="ru-RU" sz="1000" u="none" strike="noStrike">
                          <a:effectLst/>
                        </a:rPr>
                        <a:t>Время суток</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18.04.05</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07.10.05</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26.06.06</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09.10.06</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25.06.07</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08.08.07</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2601721785"/>
                  </a:ext>
                </a:extLst>
              </a:tr>
              <a:tr h="144725">
                <a:tc>
                  <a:txBody>
                    <a:bodyPr/>
                    <a:lstStyle/>
                    <a:p>
                      <a:pPr algn="ctr" fontAlgn="ctr"/>
                      <a:r>
                        <a:rPr lang="ru-RU" sz="1100" u="none" strike="noStrike">
                          <a:effectLst/>
                        </a:rPr>
                        <a:t>0</a:t>
                      </a:r>
                      <a:endParaRPr lang="ru-RU" sz="11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30,0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25,0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22,0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19,0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23,0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862362586"/>
                  </a:ext>
                </a:extLst>
              </a:tr>
              <a:tr h="144725">
                <a:tc>
                  <a:txBody>
                    <a:bodyPr/>
                    <a:lstStyle/>
                    <a:p>
                      <a:pPr algn="ctr" fontAlgn="ctr"/>
                      <a:r>
                        <a:rPr lang="ru-RU" sz="1100" u="none" strike="noStrike">
                          <a:effectLst/>
                        </a:rPr>
                        <a:t>2</a:t>
                      </a:r>
                      <a:endParaRPr lang="ru-RU" sz="11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30,0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25,0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22,0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29,0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19,0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23,0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702679852"/>
                  </a:ext>
                </a:extLst>
              </a:tr>
              <a:tr h="144725">
                <a:tc>
                  <a:txBody>
                    <a:bodyPr/>
                    <a:lstStyle/>
                    <a:p>
                      <a:pPr algn="ctr" fontAlgn="ctr"/>
                      <a:r>
                        <a:rPr lang="ru-RU" sz="1100" u="none" strike="noStrike">
                          <a:effectLst/>
                        </a:rPr>
                        <a:t>4</a:t>
                      </a:r>
                      <a:endParaRPr lang="ru-RU" sz="11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29,0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25,0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22,0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37,0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20,0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24,0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587034360"/>
                  </a:ext>
                </a:extLst>
              </a:tr>
              <a:tr h="144725">
                <a:tc>
                  <a:txBody>
                    <a:bodyPr/>
                    <a:lstStyle/>
                    <a:p>
                      <a:pPr algn="ctr" fontAlgn="ctr"/>
                      <a:r>
                        <a:rPr lang="ru-RU" sz="1100" u="none" strike="noStrike">
                          <a:effectLst/>
                        </a:rPr>
                        <a:t>6</a:t>
                      </a:r>
                      <a:endParaRPr lang="ru-RU" sz="11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29,0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25,0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22,0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36,0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20,0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25,0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3134684779"/>
                  </a:ext>
                </a:extLst>
              </a:tr>
              <a:tr h="144725">
                <a:tc>
                  <a:txBody>
                    <a:bodyPr/>
                    <a:lstStyle/>
                    <a:p>
                      <a:pPr algn="ctr" fontAlgn="ctr"/>
                      <a:r>
                        <a:rPr lang="ru-RU" sz="1100" u="none" strike="noStrike">
                          <a:effectLst/>
                        </a:rPr>
                        <a:t>8</a:t>
                      </a:r>
                      <a:endParaRPr lang="ru-RU" sz="11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28,0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26,0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21,0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32,0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21,0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25,0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3814307051"/>
                  </a:ext>
                </a:extLst>
              </a:tr>
              <a:tr h="132276">
                <a:tc>
                  <a:txBody>
                    <a:bodyPr/>
                    <a:lstStyle/>
                    <a:p>
                      <a:pPr algn="ctr" fontAlgn="ctr"/>
                      <a:r>
                        <a:rPr lang="ru-RU" sz="1000" u="none" strike="noStrike">
                          <a:effectLst/>
                        </a:rPr>
                        <a:t>10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26,0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20,0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25,0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23,0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28,0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1394258283"/>
                  </a:ext>
                </a:extLst>
              </a:tr>
              <a:tr h="132276">
                <a:tc>
                  <a:txBody>
                    <a:bodyPr/>
                    <a:lstStyle/>
                    <a:p>
                      <a:pPr algn="ctr" fontAlgn="ctr"/>
                      <a:r>
                        <a:rPr lang="ru-RU" sz="1000" u="none" strike="noStrike">
                          <a:effectLst/>
                        </a:rPr>
                        <a:t>12</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28,0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20,0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23,0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24,0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26,0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4198697752"/>
                  </a:ext>
                </a:extLst>
              </a:tr>
              <a:tr h="144725">
                <a:tc>
                  <a:txBody>
                    <a:bodyPr/>
                    <a:lstStyle/>
                    <a:p>
                      <a:pPr algn="ctr" fontAlgn="ctr"/>
                      <a:r>
                        <a:rPr lang="ru-RU" sz="1100" u="none" strike="noStrike">
                          <a:effectLst/>
                        </a:rPr>
                        <a:t>14</a:t>
                      </a:r>
                      <a:endParaRPr lang="ru-RU" sz="11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29,0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20,0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22,0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23,0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25,0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2575752326"/>
                  </a:ext>
                </a:extLst>
              </a:tr>
              <a:tr h="144725">
                <a:tc>
                  <a:txBody>
                    <a:bodyPr/>
                    <a:lstStyle/>
                    <a:p>
                      <a:pPr algn="ctr" fontAlgn="ctr"/>
                      <a:r>
                        <a:rPr lang="ru-RU" sz="1100" u="none" strike="noStrike">
                          <a:effectLst/>
                        </a:rPr>
                        <a:t>16</a:t>
                      </a:r>
                      <a:endParaRPr lang="ru-RU" sz="11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26,0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19,5</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23,0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28,0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862211881"/>
                  </a:ext>
                </a:extLst>
              </a:tr>
              <a:tr h="144725">
                <a:tc>
                  <a:txBody>
                    <a:bodyPr/>
                    <a:lstStyle/>
                    <a:p>
                      <a:pPr algn="ctr" fontAlgn="ctr"/>
                      <a:r>
                        <a:rPr lang="ru-RU" sz="1100" u="none" strike="noStrike">
                          <a:effectLst/>
                        </a:rPr>
                        <a:t>18</a:t>
                      </a:r>
                      <a:endParaRPr lang="ru-RU" sz="11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solidFill>
                          <a:srgbClr val="000000"/>
                        </a:solidFill>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19,0</a:t>
                      </a:r>
                      <a:endParaRPr lang="ru-RU" sz="1000" b="0" i="0" u="none" strike="noStrike">
                        <a:solidFill>
                          <a:srgbClr val="000000"/>
                        </a:solidFill>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30,0</a:t>
                      </a:r>
                      <a:endParaRPr lang="ru-RU" sz="1000" b="0" i="0" u="none" strike="noStrike">
                        <a:solidFill>
                          <a:srgbClr val="000000"/>
                        </a:solidFill>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23,0</a:t>
                      </a:r>
                      <a:endParaRPr lang="ru-RU" sz="1000" b="0" i="0" u="none" strike="noStrike">
                        <a:solidFill>
                          <a:srgbClr val="000000"/>
                        </a:solidFill>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25,0</a:t>
                      </a:r>
                      <a:endParaRPr lang="ru-RU" sz="1000" b="0" i="0" u="none" strike="noStrike">
                        <a:solidFill>
                          <a:srgbClr val="000000"/>
                        </a:solidFill>
                        <a:effectLst/>
                        <a:latin typeface="Arial Cyr" panose="020B0604020202020204" pitchFamily="34" charset="0"/>
                      </a:endParaRPr>
                    </a:p>
                  </a:txBody>
                  <a:tcPr marL="9525" marR="9525" marT="9525" marB="0" anchor="ctr"/>
                </a:tc>
                <a:extLst>
                  <a:ext uri="{0D108BD9-81ED-4DB2-BD59-A6C34878D82A}">
                    <a16:rowId xmlns:a16="http://schemas.microsoft.com/office/drawing/2014/main" val="2713947806"/>
                  </a:ext>
                </a:extLst>
              </a:tr>
              <a:tr h="144725">
                <a:tc>
                  <a:txBody>
                    <a:bodyPr/>
                    <a:lstStyle/>
                    <a:p>
                      <a:pPr algn="ctr" fontAlgn="ctr"/>
                      <a:r>
                        <a:rPr lang="ru-RU" sz="1100" u="none" strike="noStrike">
                          <a:effectLst/>
                        </a:rPr>
                        <a:t>20</a:t>
                      </a:r>
                      <a:endParaRPr lang="ru-RU" sz="11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30,0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26,0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18,0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30,0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24,0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22,0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2810337020"/>
                  </a:ext>
                </a:extLst>
              </a:tr>
              <a:tr h="144725">
                <a:tc>
                  <a:txBody>
                    <a:bodyPr/>
                    <a:lstStyle/>
                    <a:p>
                      <a:pPr algn="ctr" fontAlgn="ctr"/>
                      <a:r>
                        <a:rPr lang="ru-RU" sz="1100" u="none" strike="noStrike">
                          <a:effectLst/>
                        </a:rPr>
                        <a:t>22</a:t>
                      </a:r>
                      <a:endParaRPr lang="ru-RU" sz="11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30,0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18,0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28,0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24,0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2119623745"/>
                  </a:ext>
                </a:extLst>
              </a:tr>
              <a:tr h="144725">
                <a:tc>
                  <a:txBody>
                    <a:bodyPr/>
                    <a:lstStyle/>
                    <a:p>
                      <a:pPr algn="ctr" fontAlgn="ctr"/>
                      <a:r>
                        <a:rPr lang="ru-RU" sz="1100" u="none" strike="noStrike">
                          <a:effectLst/>
                        </a:rPr>
                        <a:t>24</a:t>
                      </a:r>
                      <a:endParaRPr lang="ru-RU" sz="11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30,0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18,0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27,0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24,0</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29,0</a:t>
                      </a:r>
                      <a:endParaRPr lang="ru-RU" sz="1000" b="0" i="0" u="none" strike="noStrike">
                        <a:effectLst/>
                        <a:latin typeface="Arial Cyr" panose="020B0604020202020204" pitchFamily="34" charset="0"/>
                      </a:endParaRPr>
                    </a:p>
                  </a:txBody>
                  <a:tcPr marL="9525" marR="9525" marT="9525" marB="0" anchor="ctr"/>
                </a:tc>
                <a:extLst>
                  <a:ext uri="{0D108BD9-81ED-4DB2-BD59-A6C34878D82A}">
                    <a16:rowId xmlns:a16="http://schemas.microsoft.com/office/drawing/2014/main" val="1092783572"/>
                  </a:ext>
                </a:extLst>
              </a:tr>
              <a:tr h="132276">
                <a:tc>
                  <a:txBody>
                    <a:bodyPr/>
                    <a:lstStyle/>
                    <a:p>
                      <a:pPr algn="l" fontAlgn="ct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 </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 </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 </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 </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a:effectLst/>
                        </a:rPr>
                        <a:t> </a:t>
                      </a:r>
                      <a:endParaRPr lang="ru-RU" sz="1000" b="0" i="0" u="none" strike="noStrike">
                        <a:effectLst/>
                        <a:latin typeface="Arial Cyr" panose="020B0604020202020204" pitchFamily="34" charset="0"/>
                      </a:endParaRPr>
                    </a:p>
                  </a:txBody>
                  <a:tcPr marL="9525" marR="9525" marT="9525" marB="0" anchor="ctr"/>
                </a:tc>
                <a:tc>
                  <a:txBody>
                    <a:bodyPr/>
                    <a:lstStyle/>
                    <a:p>
                      <a:pPr algn="ctr" fontAlgn="ctr"/>
                      <a:r>
                        <a:rPr lang="ru-RU" sz="1000" u="none" strike="noStrike" dirty="0">
                          <a:effectLst/>
                        </a:rPr>
                        <a:t> </a:t>
                      </a:r>
                      <a:endParaRPr lang="ru-RU" sz="1000" b="0" i="0" u="none" strike="noStrike" dirty="0">
                        <a:effectLst/>
                        <a:latin typeface="Arial Cyr" panose="020B0604020202020204" pitchFamily="34" charset="0"/>
                      </a:endParaRPr>
                    </a:p>
                  </a:txBody>
                  <a:tcPr marL="9525" marR="9525" marT="9525" marB="0" anchor="ctr"/>
                </a:tc>
                <a:extLst>
                  <a:ext uri="{0D108BD9-81ED-4DB2-BD59-A6C34878D82A}">
                    <a16:rowId xmlns:a16="http://schemas.microsoft.com/office/drawing/2014/main" val="1894571937"/>
                  </a:ext>
                </a:extLst>
              </a:tr>
            </a:tbl>
          </a:graphicData>
        </a:graphic>
      </p:graphicFrame>
      <p:pic>
        <p:nvPicPr>
          <p:cNvPr id="7" name="Picture 6">
            <a:extLst>
              <a:ext uri="{FF2B5EF4-FFF2-40B4-BE49-F238E27FC236}">
                <a16:creationId xmlns:a16="http://schemas.microsoft.com/office/drawing/2014/main" id="{F0D6F790-2520-482A-9545-1DBD66820DDE}"/>
              </a:ext>
            </a:extLst>
          </p:cNvPr>
          <p:cNvPicPr>
            <a:picLocks noChangeAspect="1"/>
          </p:cNvPicPr>
          <p:nvPr/>
        </p:nvPicPr>
        <p:blipFill>
          <a:blip r:embed="rId3"/>
          <a:stretch>
            <a:fillRect/>
          </a:stretch>
        </p:blipFill>
        <p:spPr>
          <a:xfrm>
            <a:off x="2881679" y="5049691"/>
            <a:ext cx="1419225" cy="1724025"/>
          </a:xfrm>
          <a:prstGeom prst="rect">
            <a:avLst/>
          </a:prstGeom>
        </p:spPr>
      </p:pic>
      <p:pic>
        <p:nvPicPr>
          <p:cNvPr id="9" name="Picture 8">
            <a:extLst>
              <a:ext uri="{FF2B5EF4-FFF2-40B4-BE49-F238E27FC236}">
                <a16:creationId xmlns:a16="http://schemas.microsoft.com/office/drawing/2014/main" id="{094D63DE-0858-4908-9553-FA16069C1145}"/>
              </a:ext>
            </a:extLst>
          </p:cNvPr>
          <p:cNvPicPr>
            <a:picLocks noChangeAspect="1"/>
          </p:cNvPicPr>
          <p:nvPr/>
        </p:nvPicPr>
        <p:blipFill>
          <a:blip r:embed="rId4"/>
          <a:stretch>
            <a:fillRect/>
          </a:stretch>
        </p:blipFill>
        <p:spPr>
          <a:xfrm>
            <a:off x="4361769" y="3580612"/>
            <a:ext cx="4030027" cy="2093521"/>
          </a:xfrm>
          <a:prstGeom prst="rect">
            <a:avLst/>
          </a:prstGeom>
        </p:spPr>
      </p:pic>
      <p:pic>
        <p:nvPicPr>
          <p:cNvPr id="10" name="Picture 9">
            <a:extLst>
              <a:ext uri="{FF2B5EF4-FFF2-40B4-BE49-F238E27FC236}">
                <a16:creationId xmlns:a16="http://schemas.microsoft.com/office/drawing/2014/main" id="{45ACA1FD-A0B5-4AB2-8DED-52F9CE3BF407}"/>
              </a:ext>
            </a:extLst>
          </p:cNvPr>
          <p:cNvPicPr>
            <a:picLocks noChangeAspect="1"/>
          </p:cNvPicPr>
          <p:nvPr/>
        </p:nvPicPr>
        <p:blipFill>
          <a:blip r:embed="rId5"/>
          <a:stretch>
            <a:fillRect/>
          </a:stretch>
        </p:blipFill>
        <p:spPr>
          <a:xfrm>
            <a:off x="7647359" y="4349510"/>
            <a:ext cx="4424144" cy="2290339"/>
          </a:xfrm>
          <a:prstGeom prst="rect">
            <a:avLst/>
          </a:prstGeom>
        </p:spPr>
      </p:pic>
      <p:pic>
        <p:nvPicPr>
          <p:cNvPr id="11" name="Picture 10">
            <a:extLst>
              <a:ext uri="{FF2B5EF4-FFF2-40B4-BE49-F238E27FC236}">
                <a16:creationId xmlns:a16="http://schemas.microsoft.com/office/drawing/2014/main" id="{5972D414-4C98-49D9-8C06-95699F775F7B}"/>
              </a:ext>
            </a:extLst>
          </p:cNvPr>
          <p:cNvPicPr>
            <a:picLocks noChangeAspect="1"/>
          </p:cNvPicPr>
          <p:nvPr/>
        </p:nvPicPr>
        <p:blipFill>
          <a:blip r:embed="rId6"/>
          <a:stretch>
            <a:fillRect/>
          </a:stretch>
        </p:blipFill>
        <p:spPr>
          <a:xfrm>
            <a:off x="122157" y="2786846"/>
            <a:ext cx="2695575" cy="3705225"/>
          </a:xfrm>
          <a:prstGeom prst="rect">
            <a:avLst/>
          </a:prstGeom>
        </p:spPr>
      </p:pic>
    </p:spTree>
    <p:extLst>
      <p:ext uri="{BB962C8B-B14F-4D97-AF65-F5344CB8AC3E}">
        <p14:creationId xmlns:p14="http://schemas.microsoft.com/office/powerpoint/2010/main" val="101475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2C39EA6E-4D12-49E4-8DD2-B51F38D744FF}"/>
              </a:ext>
            </a:extLst>
          </p:cNvPr>
          <p:cNvSpPr txBox="1">
            <a:spLocks/>
          </p:cNvSpPr>
          <p:nvPr/>
        </p:nvSpPr>
        <p:spPr>
          <a:xfrm>
            <a:off x="0" y="0"/>
            <a:ext cx="11485276" cy="102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a:solidFill>
                  <a:srgbClr val="FF6600"/>
                </a:solidFill>
                <a:effectLst>
                  <a:outerShdw blurRad="38100" dist="38100" dir="2700000" algn="tl">
                    <a:srgbClr val="000000">
                      <a:alpha val="43137"/>
                    </a:srgbClr>
                  </a:outerShdw>
                </a:effectLst>
              </a:rPr>
              <a:t>Пути достижения требуемого качества очищенной воды:</a:t>
            </a:r>
          </a:p>
          <a:p>
            <a:pPr marL="0" indent="0">
              <a:buNone/>
            </a:pPr>
            <a:endParaRPr lang="ru-RU" sz="2000" b="1" dirty="0">
              <a:solidFill>
                <a:srgbClr val="000066"/>
              </a:solidFill>
            </a:endParaRPr>
          </a:p>
          <a:p>
            <a:pPr marL="457200" indent="-457200">
              <a:buFont typeface="Arial" panose="020B0604020202020204" pitchFamily="34" charset="0"/>
              <a:buAutoNum type="arabicPeriod"/>
            </a:pPr>
            <a:endParaRPr lang="ru-RU" sz="2000" b="1" dirty="0">
              <a:solidFill>
                <a:srgbClr val="000066"/>
              </a:solidFill>
            </a:endParaRPr>
          </a:p>
          <a:p>
            <a:pPr marL="457200" indent="-457200">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000" b="1" dirty="0">
              <a:solidFill>
                <a:srgbClr val="000066"/>
              </a:solidFill>
            </a:endParaRPr>
          </a:p>
        </p:txBody>
      </p:sp>
      <p:pic>
        <p:nvPicPr>
          <p:cNvPr id="4" name="Рисунок 1">
            <a:extLst>
              <a:ext uri="{FF2B5EF4-FFF2-40B4-BE49-F238E27FC236}">
                <a16:creationId xmlns:a16="http://schemas.microsoft.com/office/drawing/2014/main" id="{EFB953E5-4F9E-4DE0-AED1-ECA51B0F4A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1497" y="887895"/>
            <a:ext cx="9467477" cy="4373421"/>
          </a:xfrm>
          <a:prstGeom prst="rect">
            <a:avLst/>
          </a:prstGeom>
          <a:noFill/>
        </p:spPr>
      </p:pic>
      <p:sp>
        <p:nvSpPr>
          <p:cNvPr id="5" name="Rectangle 4">
            <a:extLst>
              <a:ext uri="{FF2B5EF4-FFF2-40B4-BE49-F238E27FC236}">
                <a16:creationId xmlns:a16="http://schemas.microsoft.com/office/drawing/2014/main" id="{48C4A67E-DD37-4B8F-AC96-9159C80340AA}"/>
              </a:ext>
            </a:extLst>
          </p:cNvPr>
          <p:cNvSpPr/>
          <p:nvPr/>
        </p:nvSpPr>
        <p:spPr>
          <a:xfrm>
            <a:off x="91440" y="5212177"/>
            <a:ext cx="12192000" cy="1661993"/>
          </a:xfrm>
          <a:prstGeom prst="rect">
            <a:avLst/>
          </a:prstGeom>
        </p:spPr>
        <p:txBody>
          <a:bodyPr wrap="square">
            <a:spAutoFit/>
          </a:bodyPr>
          <a:lstStyle/>
          <a:p>
            <a:pPr>
              <a:spcAft>
                <a:spcPts val="0"/>
              </a:spcAft>
            </a:pP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Определен фактический среднесуточный расход (из массива 1460 значений за 2017-2020 </a:t>
            </a:r>
            <a:r>
              <a:rPr lang="ru-RU"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г.г</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a:t>
            </a:r>
            <a:r>
              <a:rPr lang="ru-RU"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ср.,сут</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фактический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м</a:t>
            </a:r>
            <a:r>
              <a:rPr lang="ru-RU" sz="1400"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/сут.</a:t>
            </a:r>
            <a:endParaRPr lang="ru-RU"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Определен максимальный суточный расход как 97% процентиль (из массива 1460 значений  </a:t>
            </a:r>
            <a:endParaRPr lang="ru-RU"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за 2017-2020 </a:t>
            </a:r>
            <a:r>
              <a:rPr lang="ru-RU"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г.г</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т.е. «отсечены» </a:t>
            </a:r>
            <a:r>
              <a:rPr lang="ru-RU" sz="1400" b="1" dirty="0">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3%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максимальных значений. </a:t>
            </a:r>
            <a:endParaRPr lang="ru-RU"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Qmax</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,сут  </a:t>
            </a:r>
            <a:r>
              <a:rPr lang="ru-RU" sz="1400" b="1" dirty="0">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расчетный</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м</a:t>
            </a:r>
            <a:r>
              <a:rPr lang="ru-RU" sz="1400" b="1"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/сут.</a:t>
            </a:r>
          </a:p>
          <a:p>
            <a:pPr>
              <a:spcAft>
                <a:spcPts val="0"/>
              </a:spcAft>
            </a:pPr>
            <a:r>
              <a:rPr lang="ru-RU" b="1" dirty="0">
                <a:solidFill>
                  <a:srgbClr val="25208C"/>
                </a:solidFill>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a:t>
            </a:r>
            <a:r>
              <a:rPr lang="ru-RU"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Принимать за расчетный фактический максимальный суточный расход или отсекать А</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максимальных значений – определяется только технологом. Значение А определяется технологом.</a:t>
            </a:r>
            <a:endParaRPr lang="ru-RU"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FE856DD-8A67-408C-BC38-FFF3EB28D4F5}"/>
              </a:ext>
            </a:extLst>
          </p:cNvPr>
          <p:cNvSpPr/>
          <p:nvPr/>
        </p:nvSpPr>
        <p:spPr>
          <a:xfrm>
            <a:off x="147425" y="451433"/>
            <a:ext cx="6913708" cy="923330"/>
          </a:xfrm>
          <a:prstGeom prst="rect">
            <a:avLst/>
          </a:prstGeom>
        </p:spPr>
        <p:txBody>
          <a:bodyPr wrap="square">
            <a:spAutoFit/>
          </a:bodyPr>
          <a:lstStyle/>
          <a:p>
            <a:pPr algn="ctr"/>
            <a:r>
              <a:rPr lang="ru-RU" b="1" dirty="0">
                <a:solidFill>
                  <a:schemeClr val="bg1"/>
                </a:solidFill>
              </a:rPr>
              <a:t>Обработка входных данных поступающих сточных вод:</a:t>
            </a:r>
          </a:p>
          <a:p>
            <a:pPr algn="just"/>
            <a:endParaRPr lang="ru-RU" b="1" dirty="0">
              <a:solidFill>
                <a:schemeClr val="bg1"/>
              </a:solidFill>
            </a:endParaRPr>
          </a:p>
          <a:p>
            <a:r>
              <a:rPr lang="ru-RU" dirty="0">
                <a:solidFill>
                  <a:schemeClr val="bg1"/>
                </a:solidFill>
                <a:latin typeface="Times New Roman" panose="02020603050405020304" pitchFamily="18" charset="0"/>
                <a:ea typeface="Times New Roman" panose="02020603050405020304" pitchFamily="18" charset="0"/>
              </a:rPr>
              <a:t>.</a:t>
            </a:r>
            <a:endParaRPr lang="ru-RU" dirty="0">
              <a:solidFill>
                <a:schemeClr val="bg1"/>
              </a:solidFill>
            </a:endParaRPr>
          </a:p>
        </p:txBody>
      </p:sp>
    </p:spTree>
    <p:extLst>
      <p:ext uri="{BB962C8B-B14F-4D97-AF65-F5344CB8AC3E}">
        <p14:creationId xmlns:p14="http://schemas.microsoft.com/office/powerpoint/2010/main" val="81223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2C39EA6E-4D12-49E4-8DD2-B51F38D744FF}"/>
              </a:ext>
            </a:extLst>
          </p:cNvPr>
          <p:cNvSpPr txBox="1">
            <a:spLocks/>
          </p:cNvSpPr>
          <p:nvPr/>
        </p:nvSpPr>
        <p:spPr>
          <a:xfrm>
            <a:off x="0" y="0"/>
            <a:ext cx="11485276" cy="102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3200" b="1" dirty="0">
                <a:solidFill>
                  <a:srgbClr val="FF6600"/>
                </a:solidFill>
                <a:effectLst>
                  <a:outerShdw blurRad="38100" dist="38100" dir="2700000" algn="tl">
                    <a:srgbClr val="000000">
                      <a:alpha val="43137"/>
                    </a:srgbClr>
                  </a:outerShdw>
                </a:effectLst>
              </a:rPr>
              <a:t>Пути достижения требуемого качества очищенной воды:</a:t>
            </a:r>
          </a:p>
          <a:p>
            <a:pPr marL="457200" indent="-457200">
              <a:buFont typeface="Arial" panose="020B0604020202020204" pitchFamily="34" charset="0"/>
              <a:buAutoNum type="arabicPeriod"/>
            </a:pPr>
            <a:endParaRPr lang="ru-RU" sz="2000" b="1" dirty="0">
              <a:solidFill>
                <a:srgbClr val="000066"/>
              </a:solidFill>
            </a:endParaRPr>
          </a:p>
          <a:p>
            <a:pPr marL="457200" indent="-457200">
              <a:buFont typeface="Arial" panose="020B0604020202020204" pitchFamily="34" charset="0"/>
              <a:buAutoNum type="arabicPeriod"/>
            </a:pPr>
            <a:endParaRPr lang="ru-RU" sz="2000" b="1" dirty="0">
              <a:solidFill>
                <a:srgbClr val="000066"/>
              </a:solidFill>
            </a:endParaRPr>
          </a:p>
          <a:p>
            <a:pPr marL="457200" indent="-457200">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400" b="1" dirty="0">
              <a:solidFill>
                <a:srgbClr val="000066"/>
              </a:solidFill>
            </a:endParaRPr>
          </a:p>
          <a:p>
            <a:pPr marL="457200" indent="-457200" algn="ctr">
              <a:buFont typeface="Arial" panose="020B0604020202020204" pitchFamily="34" charset="0"/>
              <a:buAutoNum type="arabicPeriod"/>
            </a:pPr>
            <a:endParaRPr lang="ru-RU" sz="2000" b="1" dirty="0">
              <a:solidFill>
                <a:srgbClr val="000066"/>
              </a:solidFill>
            </a:endParaRPr>
          </a:p>
        </p:txBody>
      </p:sp>
      <p:graphicFrame>
        <p:nvGraphicFramePr>
          <p:cNvPr id="4" name="Table 3">
            <a:extLst>
              <a:ext uri="{FF2B5EF4-FFF2-40B4-BE49-F238E27FC236}">
                <a16:creationId xmlns:a16="http://schemas.microsoft.com/office/drawing/2014/main" id="{FD8730FB-7C8C-436A-8435-EB1BE2C9289E}"/>
              </a:ext>
            </a:extLst>
          </p:cNvPr>
          <p:cNvGraphicFramePr>
            <a:graphicFrameLocks noGrp="1"/>
          </p:cNvGraphicFramePr>
          <p:nvPr>
            <p:extLst>
              <p:ext uri="{D42A27DB-BD31-4B8C-83A1-F6EECF244321}">
                <p14:modId xmlns:p14="http://schemas.microsoft.com/office/powerpoint/2010/main" val="3420500464"/>
              </p:ext>
            </p:extLst>
          </p:nvPr>
        </p:nvGraphicFramePr>
        <p:xfrm>
          <a:off x="939382" y="1922241"/>
          <a:ext cx="8809732" cy="1188146"/>
        </p:xfrm>
        <a:graphic>
          <a:graphicData uri="http://schemas.openxmlformats.org/drawingml/2006/table">
            <a:tbl>
              <a:tblPr firstRow="1" firstCol="1" bandRow="1">
                <a:tableStyleId>{5C22544A-7EE6-4342-B048-85BDC9FD1C3A}</a:tableStyleId>
              </a:tblPr>
              <a:tblGrid>
                <a:gridCol w="1492355">
                  <a:extLst>
                    <a:ext uri="{9D8B030D-6E8A-4147-A177-3AD203B41FA5}">
                      <a16:colId xmlns:a16="http://schemas.microsoft.com/office/drawing/2014/main" val="3870475016"/>
                    </a:ext>
                  </a:extLst>
                </a:gridCol>
                <a:gridCol w="1872706">
                  <a:extLst>
                    <a:ext uri="{9D8B030D-6E8A-4147-A177-3AD203B41FA5}">
                      <a16:colId xmlns:a16="http://schemas.microsoft.com/office/drawing/2014/main" val="2846552540"/>
                    </a:ext>
                  </a:extLst>
                </a:gridCol>
                <a:gridCol w="1871826">
                  <a:extLst>
                    <a:ext uri="{9D8B030D-6E8A-4147-A177-3AD203B41FA5}">
                      <a16:colId xmlns:a16="http://schemas.microsoft.com/office/drawing/2014/main" val="1910970326"/>
                    </a:ext>
                  </a:extLst>
                </a:gridCol>
                <a:gridCol w="1871826">
                  <a:extLst>
                    <a:ext uri="{9D8B030D-6E8A-4147-A177-3AD203B41FA5}">
                      <a16:colId xmlns:a16="http://schemas.microsoft.com/office/drawing/2014/main" val="3493260267"/>
                    </a:ext>
                  </a:extLst>
                </a:gridCol>
                <a:gridCol w="1701019">
                  <a:extLst>
                    <a:ext uri="{9D8B030D-6E8A-4147-A177-3AD203B41FA5}">
                      <a16:colId xmlns:a16="http://schemas.microsoft.com/office/drawing/2014/main" val="1723556817"/>
                    </a:ext>
                  </a:extLst>
                </a:gridCol>
              </a:tblGrid>
              <a:tr h="943849">
                <a:tc>
                  <a:txBody>
                    <a:bodyPr/>
                    <a:lstStyle/>
                    <a:p>
                      <a:pPr algn="ctr">
                        <a:spcAft>
                          <a:spcPts val="0"/>
                        </a:spcAft>
                      </a:pPr>
                      <a:r>
                        <a:rPr lang="ru-RU" sz="1600" dirty="0">
                          <a:effectLst/>
                        </a:rPr>
                        <a:t>год</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1600" dirty="0">
                          <a:effectLst/>
                        </a:rPr>
                        <a:t>Среднесуточный расход, м</a:t>
                      </a:r>
                      <a:r>
                        <a:rPr lang="ru-RU" sz="1600" baseline="30000" dirty="0">
                          <a:effectLst/>
                        </a:rPr>
                        <a:t>3</a:t>
                      </a:r>
                      <a:r>
                        <a:rPr lang="ru-RU" sz="1600" dirty="0">
                          <a:effectLst/>
                        </a:rPr>
                        <a:t>/сут</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1600" dirty="0">
                          <a:effectLst/>
                        </a:rPr>
                        <a:t>Максимальный суточный расход, м</a:t>
                      </a:r>
                      <a:r>
                        <a:rPr lang="ru-RU" sz="1600" baseline="30000" dirty="0">
                          <a:effectLst/>
                        </a:rPr>
                        <a:t>3</a:t>
                      </a:r>
                      <a:r>
                        <a:rPr lang="ru-RU" sz="1600" dirty="0">
                          <a:effectLst/>
                        </a:rPr>
                        <a:t>/сут</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1600" dirty="0">
                          <a:effectLst/>
                        </a:rPr>
                        <a:t>Максимальный месячный расход, м</a:t>
                      </a:r>
                      <a:r>
                        <a:rPr lang="ru-RU" sz="1600" baseline="30000" dirty="0">
                          <a:effectLst/>
                        </a:rPr>
                        <a:t>3</a:t>
                      </a:r>
                      <a:r>
                        <a:rPr lang="ru-RU" sz="1600" dirty="0">
                          <a:effectLst/>
                        </a:rPr>
                        <a:t>/сут</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Aft>
                          <a:spcPts val="0"/>
                        </a:spcAft>
                      </a:pPr>
                      <a:r>
                        <a:rPr lang="ru-RU" sz="1600" dirty="0">
                          <a:effectLst/>
                        </a:rPr>
                        <a:t>Максимальный часовой расход, м</a:t>
                      </a:r>
                      <a:r>
                        <a:rPr lang="ru-RU" sz="1600" baseline="30000" dirty="0">
                          <a:effectLst/>
                        </a:rPr>
                        <a:t>3</a:t>
                      </a:r>
                      <a:r>
                        <a:rPr lang="ru-RU" sz="1600" dirty="0">
                          <a:effectLst/>
                        </a:rPr>
                        <a:t>/час</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507489"/>
                  </a:ext>
                </a:extLst>
              </a:tr>
              <a:tr h="244297">
                <a:tc>
                  <a:txBody>
                    <a:bodyPr/>
                    <a:lstStyle/>
                    <a:p>
                      <a:pPr algn="ctr">
                        <a:spcAft>
                          <a:spcPts val="0"/>
                        </a:spcAft>
                      </a:pPr>
                      <a:r>
                        <a:rPr lang="ru-RU" sz="1600">
                          <a:effectLst/>
                        </a:rPr>
                        <a:t>2017-2020</a:t>
                      </a:r>
                      <a:endParaRPr lang="ru-RU"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600" dirty="0">
                          <a:effectLst/>
                        </a:rPr>
                        <a:t>\\\\\\\\\</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600" dirty="0">
                          <a:effectLst/>
                        </a:rPr>
                        <a:t>\\\\\\\\\</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600" dirty="0">
                          <a:effectLst/>
                        </a:rPr>
                        <a:t>\\\\\\\\\</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600" dirty="0">
                          <a:effectLst/>
                        </a:rPr>
                        <a:t>\\\\\\\\\\</a:t>
                      </a:r>
                    </a:p>
                  </a:txBody>
                  <a:tcPr marL="68580" marR="68580" marT="0" marB="0" anchor="ctr"/>
                </a:tc>
                <a:extLst>
                  <a:ext uri="{0D108BD9-81ED-4DB2-BD59-A6C34878D82A}">
                    <a16:rowId xmlns:a16="http://schemas.microsoft.com/office/drawing/2014/main" val="2827046292"/>
                  </a:ext>
                </a:extLst>
              </a:tr>
            </a:tbl>
          </a:graphicData>
        </a:graphic>
      </p:graphicFrame>
      <p:sp>
        <p:nvSpPr>
          <p:cNvPr id="5" name="Rectangle 4">
            <a:extLst>
              <a:ext uri="{FF2B5EF4-FFF2-40B4-BE49-F238E27FC236}">
                <a16:creationId xmlns:a16="http://schemas.microsoft.com/office/drawing/2014/main" id="{71E4624E-80C8-42EA-A2B0-800D452C6C51}"/>
              </a:ext>
            </a:extLst>
          </p:cNvPr>
          <p:cNvSpPr/>
          <p:nvPr/>
        </p:nvSpPr>
        <p:spPr>
          <a:xfrm>
            <a:off x="2632947" y="1162083"/>
            <a:ext cx="6096000" cy="646331"/>
          </a:xfrm>
          <a:prstGeom prst="rect">
            <a:avLst/>
          </a:prstGeom>
        </p:spPr>
        <p:txBody>
          <a:bodyPr>
            <a:spAutoFit/>
          </a:bodyPr>
          <a:lstStyle/>
          <a:p>
            <a:pPr algn="ctr">
              <a:spcAft>
                <a:spcPts val="0"/>
              </a:spcAft>
            </a:pPr>
            <a:r>
              <a:rPr lang="ru-RU"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Расчетные расходы сточных вод, поступающих на </a:t>
            </a:r>
            <a:r>
              <a:rPr lang="ru-RU"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очистные сооружения г.\\\\\\\</a:t>
            </a:r>
            <a:endParaRPr lang="ru-RU"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2A3AC39-7E4C-4CA7-B7DC-EF00444EC71C}"/>
              </a:ext>
            </a:extLst>
          </p:cNvPr>
          <p:cNvSpPr/>
          <p:nvPr/>
        </p:nvSpPr>
        <p:spPr>
          <a:xfrm>
            <a:off x="695445" y="3434982"/>
            <a:ext cx="9377227" cy="1754326"/>
          </a:xfrm>
          <a:prstGeom prst="rect">
            <a:avLst/>
          </a:prstGeom>
        </p:spPr>
        <p:txBody>
          <a:bodyPr wrap="square">
            <a:spAutoFit/>
          </a:bodyPr>
          <a:lstStyle/>
          <a:p>
            <a:pPr algn="ctr">
              <a:spcAft>
                <a:spcPts val="0"/>
              </a:spcAft>
            </a:pPr>
            <a:r>
              <a:rPr lang="ru-RU"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Расчетные коэффициенты неравномерности фактических расходов сточных вод, поступающих на </a:t>
            </a:r>
            <a:r>
              <a:rPr lang="ru-RU"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очистные сооружения г.\\\\\\\</a:t>
            </a:r>
          </a:p>
          <a:p>
            <a:pPr algn="ctr">
              <a:spcAft>
                <a:spcPts val="0"/>
              </a:spcAft>
            </a:pPr>
            <a:r>
              <a:rPr lang="ru-RU"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ru-RU"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ru-RU"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r>
              <a:rPr lang="ru-RU" b="1"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коэффициенты в таблице ниже приведены как результаты расчетов для рассматриваемого проекта. В каждом проекте данные коэффициенты будут свои. Их следует определять из показанного выше анализа расходных характеристик конкретного объекта)</a:t>
            </a:r>
            <a:endParaRPr lang="ru-RU" sz="1600" b="1" i="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0CC8E5E1-4C40-41A4-9478-1B700AC4245C}"/>
              </a:ext>
            </a:extLst>
          </p:cNvPr>
          <p:cNvGraphicFramePr>
            <a:graphicFrameLocks noGrp="1"/>
          </p:cNvGraphicFramePr>
          <p:nvPr>
            <p:extLst>
              <p:ext uri="{D42A27DB-BD31-4B8C-83A1-F6EECF244321}">
                <p14:modId xmlns:p14="http://schemas.microsoft.com/office/powerpoint/2010/main" val="1193021668"/>
              </p:ext>
            </p:extLst>
          </p:nvPr>
        </p:nvGraphicFramePr>
        <p:xfrm>
          <a:off x="979192" y="5433942"/>
          <a:ext cx="8809732" cy="992861"/>
        </p:xfrm>
        <a:graphic>
          <a:graphicData uri="http://schemas.openxmlformats.org/drawingml/2006/table">
            <a:tbl>
              <a:tblPr firstRow="1" firstCol="1" bandRow="1">
                <a:tableStyleId>{5C22544A-7EE6-4342-B048-85BDC9FD1C3A}</a:tableStyleId>
              </a:tblPr>
              <a:tblGrid>
                <a:gridCol w="1489823">
                  <a:extLst>
                    <a:ext uri="{9D8B030D-6E8A-4147-A177-3AD203B41FA5}">
                      <a16:colId xmlns:a16="http://schemas.microsoft.com/office/drawing/2014/main" val="3522444423"/>
                    </a:ext>
                  </a:extLst>
                </a:gridCol>
                <a:gridCol w="2243085">
                  <a:extLst>
                    <a:ext uri="{9D8B030D-6E8A-4147-A177-3AD203B41FA5}">
                      <a16:colId xmlns:a16="http://schemas.microsoft.com/office/drawing/2014/main" val="3049526466"/>
                    </a:ext>
                  </a:extLst>
                </a:gridCol>
                <a:gridCol w="2740571">
                  <a:extLst>
                    <a:ext uri="{9D8B030D-6E8A-4147-A177-3AD203B41FA5}">
                      <a16:colId xmlns:a16="http://schemas.microsoft.com/office/drawing/2014/main" val="3654804985"/>
                    </a:ext>
                  </a:extLst>
                </a:gridCol>
                <a:gridCol w="2336253">
                  <a:extLst>
                    <a:ext uri="{9D8B030D-6E8A-4147-A177-3AD203B41FA5}">
                      <a16:colId xmlns:a16="http://schemas.microsoft.com/office/drawing/2014/main" val="587017989"/>
                    </a:ext>
                  </a:extLst>
                </a:gridCol>
              </a:tblGrid>
              <a:tr h="92529">
                <a:tc>
                  <a:txBody>
                    <a:bodyPr/>
                    <a:lstStyle/>
                    <a:p>
                      <a:pPr algn="ctr">
                        <a:spcAft>
                          <a:spcPts val="0"/>
                        </a:spcAft>
                      </a:pPr>
                      <a:r>
                        <a:rPr lang="ru-RU" sz="1600" dirty="0">
                          <a:effectLst/>
                        </a:rPr>
                        <a:t>год</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600" dirty="0">
                          <a:effectLst/>
                        </a:rPr>
                        <a:t>Максимальный коэффициент суточной неравномерности</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600" dirty="0">
                          <a:effectLst/>
                        </a:rPr>
                        <a:t>Максимальный коэффициент месячной неравномерности</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600" dirty="0">
                          <a:effectLst/>
                        </a:rPr>
                        <a:t>Общий коэффициент неравномерности </a:t>
                      </a:r>
                    </a:p>
                    <a:p>
                      <a:pPr algn="ctr">
                        <a:spcAft>
                          <a:spcPts val="0"/>
                        </a:spcAft>
                      </a:pPr>
                      <a:r>
                        <a:rPr lang="ru-RU" sz="1600" dirty="0">
                          <a:effectLst/>
                        </a:rPr>
                        <a:t>(СП)</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358175"/>
                  </a:ext>
                </a:extLst>
              </a:tr>
              <a:tr h="261341">
                <a:tc>
                  <a:txBody>
                    <a:bodyPr/>
                    <a:lstStyle/>
                    <a:p>
                      <a:pPr algn="ctr">
                        <a:spcAft>
                          <a:spcPts val="0"/>
                        </a:spcAft>
                      </a:pPr>
                      <a:r>
                        <a:rPr lang="ru-RU" sz="1600">
                          <a:effectLst/>
                        </a:rPr>
                        <a:t>2017-2020</a:t>
                      </a:r>
                      <a:endParaRPr lang="ru-RU"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600" dirty="0">
                          <a:effectLst/>
                        </a:rPr>
                        <a:t>1,46</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600" dirty="0">
                          <a:effectLst/>
                        </a:rPr>
                        <a:t>1,29</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ru-RU" sz="1600" dirty="0">
                          <a:effectLst/>
                        </a:rPr>
                        <a:t>1,633</a:t>
                      </a:r>
                      <a:endParaRPr lang="ru-RU"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52332652"/>
                  </a:ext>
                </a:extLst>
              </a:tr>
            </a:tbl>
          </a:graphicData>
        </a:graphic>
      </p:graphicFrame>
    </p:spTree>
    <p:extLst>
      <p:ext uri="{BB962C8B-B14F-4D97-AF65-F5344CB8AC3E}">
        <p14:creationId xmlns:p14="http://schemas.microsoft.com/office/powerpoint/2010/main" val="36627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008C8C"/>
          </a:solid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44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a:p>
            <a:pPr algn="ctr"/>
            <a:endParaRPr lang="ru-RU" sz="2800" b="1" dirty="0">
              <a:latin typeface="Arial" panose="020B0604020202020204" pitchFamily="34" charset="0"/>
              <a:cs typeface="Arial" panose="020B0604020202020204" pitchFamily="34" charset="0"/>
            </a:endParaRPr>
          </a:p>
        </p:txBody>
      </p:sp>
      <p:sp>
        <p:nvSpPr>
          <p:cNvPr id="12" name="Rectangle 7">
            <a:extLst>
              <a:ext uri="{FF2B5EF4-FFF2-40B4-BE49-F238E27FC236}">
                <a16:creationId xmlns:a16="http://schemas.microsoft.com/office/drawing/2014/main" id="{7EFF2844-448C-4E5F-B849-9769F11F87E6}"/>
              </a:ext>
            </a:extLst>
          </p:cNvPr>
          <p:cNvSpPr>
            <a:spLocks noChangeArrowheads="1"/>
          </p:cNvSpPr>
          <p:nvPr/>
        </p:nvSpPr>
        <p:spPr bwMode="auto">
          <a:xfrm>
            <a:off x="-95663" y="-332671"/>
            <a:ext cx="1197160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sz="2800" b="1" dirty="0">
              <a:solidFill>
                <a:srgbClr val="FF6600"/>
              </a:solidFill>
              <a:effectLst>
                <a:outerShdw blurRad="38100" dist="38100" dir="2700000" algn="tl">
                  <a:srgbClr val="000000">
                    <a:alpha val="43137"/>
                  </a:srgbClr>
                </a:outerShdw>
              </a:effectLst>
            </a:endParaRPr>
          </a:p>
          <a:p>
            <a:pPr algn="ctr" eaLnBrk="1" hangingPunct="1"/>
            <a:r>
              <a:rPr lang="ru-RU" sz="2400" b="1" dirty="0">
                <a:solidFill>
                  <a:schemeClr val="bg1"/>
                </a:solidFill>
              </a:rPr>
              <a:t>Проведение корректных расчетов очистных сооружений</a:t>
            </a:r>
          </a:p>
          <a:p>
            <a:pPr algn="ctr" eaLnBrk="1" hangingPunct="1"/>
            <a:r>
              <a:rPr lang="ru-RU" altLang="ru-RU" b="1" dirty="0">
                <a:solidFill>
                  <a:srgbClr val="FF6600"/>
                </a:solidFill>
                <a:effectLst>
                  <a:outerShdw blurRad="38100" dist="38100" dir="2700000" algn="tl">
                    <a:srgbClr val="000000">
                      <a:alpha val="43137"/>
                    </a:srgbClr>
                  </a:outerShdw>
                </a:effectLst>
              </a:rPr>
              <a:t>Сравнение результатов расчетов по различным моделям </a:t>
            </a:r>
            <a:r>
              <a:rPr lang="en-US" altLang="ru-RU" b="1" dirty="0">
                <a:solidFill>
                  <a:srgbClr val="FF6600"/>
                </a:solidFill>
                <a:effectLst>
                  <a:outerShdw blurRad="38100" dist="38100" dir="2700000" algn="tl">
                    <a:srgbClr val="000000">
                      <a:alpha val="43137"/>
                    </a:srgbClr>
                  </a:outerShdw>
                </a:effectLst>
              </a:rPr>
              <a:t>[2]</a:t>
            </a:r>
            <a:endParaRPr lang="ru-RU" altLang="ru-RU" b="1" dirty="0">
              <a:solidFill>
                <a:srgbClr val="FF6600"/>
              </a:solidFill>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3032DBD8-7906-4231-9AB7-9DC97515FC32}"/>
              </a:ext>
            </a:extLst>
          </p:cNvPr>
          <p:cNvPicPr>
            <a:picLocks noChangeAspect="1"/>
          </p:cNvPicPr>
          <p:nvPr/>
        </p:nvPicPr>
        <p:blipFill>
          <a:blip r:embed="rId2"/>
          <a:stretch>
            <a:fillRect/>
          </a:stretch>
        </p:blipFill>
        <p:spPr>
          <a:xfrm>
            <a:off x="4864510" y="933071"/>
            <a:ext cx="6719885" cy="3450143"/>
          </a:xfrm>
          <a:prstGeom prst="rect">
            <a:avLst/>
          </a:prstGeom>
        </p:spPr>
      </p:pic>
      <p:sp>
        <p:nvSpPr>
          <p:cNvPr id="2" name="TextBox 1">
            <a:extLst>
              <a:ext uri="{FF2B5EF4-FFF2-40B4-BE49-F238E27FC236}">
                <a16:creationId xmlns:a16="http://schemas.microsoft.com/office/drawing/2014/main" id="{A4D5A518-7281-4038-9969-9FB5A62253BD}"/>
              </a:ext>
            </a:extLst>
          </p:cNvPr>
          <p:cNvSpPr txBox="1"/>
          <p:nvPr/>
        </p:nvSpPr>
        <p:spPr>
          <a:xfrm>
            <a:off x="0" y="4627343"/>
            <a:ext cx="12192000" cy="2123658"/>
          </a:xfrm>
          <a:prstGeom prst="rect">
            <a:avLst/>
          </a:prstGeom>
          <a:noFill/>
        </p:spPr>
        <p:txBody>
          <a:bodyPr wrap="square" rtlCol="0">
            <a:spAutoFit/>
          </a:bodyPr>
          <a:lstStyle/>
          <a:p>
            <a:pPr algn="just"/>
            <a:r>
              <a:rPr lang="ru-RU" sz="2400" b="1" dirty="0">
                <a:solidFill>
                  <a:srgbClr val="FF6600"/>
                </a:solidFill>
              </a:rPr>
              <a:t>!!! </a:t>
            </a:r>
            <a:r>
              <a:rPr lang="ru-RU" b="1" dirty="0">
                <a:solidFill>
                  <a:schemeClr val="bg1"/>
                </a:solidFill>
              </a:rPr>
              <a:t>Модели </a:t>
            </a:r>
            <a:r>
              <a:rPr lang="en-US" b="1" dirty="0">
                <a:solidFill>
                  <a:schemeClr val="bg1"/>
                </a:solidFill>
              </a:rPr>
              <a:t>ASM </a:t>
            </a:r>
            <a:r>
              <a:rPr lang="ru-RU" b="1" dirty="0">
                <a:solidFill>
                  <a:schemeClr val="bg1"/>
                </a:solidFill>
              </a:rPr>
              <a:t>и ВОДГЕО/СамГТУ  - </a:t>
            </a:r>
            <a:r>
              <a:rPr lang="ru-RU" b="1" u="sng" dirty="0">
                <a:solidFill>
                  <a:schemeClr val="bg1"/>
                </a:solidFill>
              </a:rPr>
              <a:t>теоретические модели</a:t>
            </a:r>
            <a:r>
              <a:rPr lang="ru-RU" b="1" dirty="0">
                <a:solidFill>
                  <a:schemeClr val="bg1"/>
                </a:solidFill>
              </a:rPr>
              <a:t>, которые описывают реальные процессы биологической очистки сточных вод с помощью формул ферментативной кинетики и позволяют рассчитывать сооружений на любое требуемое качество очищенной воды с учетом скоростных характеристик процессов рассматриваемых сточных вод.</a:t>
            </a:r>
          </a:p>
          <a:p>
            <a:pPr algn="just"/>
            <a:r>
              <a:rPr lang="ru-RU" b="1" dirty="0">
                <a:solidFill>
                  <a:schemeClr val="bg1"/>
                </a:solidFill>
              </a:rPr>
              <a:t>Модели </a:t>
            </a:r>
            <a:r>
              <a:rPr lang="en-US" b="1" dirty="0">
                <a:solidFill>
                  <a:schemeClr val="bg1"/>
                </a:solidFill>
              </a:rPr>
              <a:t>ATV </a:t>
            </a:r>
            <a:r>
              <a:rPr lang="ru-RU" b="1" dirty="0">
                <a:solidFill>
                  <a:schemeClr val="bg1"/>
                </a:solidFill>
              </a:rPr>
              <a:t>и Даниловича-</a:t>
            </a:r>
            <a:r>
              <a:rPr lang="ru-RU" b="1" dirty="0" err="1">
                <a:solidFill>
                  <a:schemeClr val="bg1"/>
                </a:solidFill>
              </a:rPr>
              <a:t>Эпова</a:t>
            </a:r>
            <a:r>
              <a:rPr lang="ru-RU" b="1" dirty="0">
                <a:solidFill>
                  <a:schemeClr val="bg1"/>
                </a:solidFill>
              </a:rPr>
              <a:t> (в основе которой также лежит </a:t>
            </a:r>
            <a:r>
              <a:rPr lang="en-US" b="1" dirty="0">
                <a:solidFill>
                  <a:schemeClr val="bg1"/>
                </a:solidFill>
              </a:rPr>
              <a:t>ATV) </a:t>
            </a:r>
            <a:r>
              <a:rPr lang="ru-RU" b="1" dirty="0">
                <a:solidFill>
                  <a:schemeClr val="bg1"/>
                </a:solidFill>
              </a:rPr>
              <a:t>являются </a:t>
            </a:r>
            <a:r>
              <a:rPr lang="ru-RU" b="1" dirty="0">
                <a:solidFill>
                  <a:srgbClr val="FF0000"/>
                </a:solidFill>
              </a:rPr>
              <a:t>эмпирическими моделями</a:t>
            </a:r>
            <a:r>
              <a:rPr lang="ru-RU" b="1" dirty="0">
                <a:solidFill>
                  <a:schemeClr val="bg1"/>
                </a:solidFill>
              </a:rPr>
              <a:t>, что влечет за собой риски неполучения расчетного качества очищенной воды на сооружениях, которые находятся вне области сооружений, на которых авторами были проведены исследования при получении этих эмпирических моделей. Следует отметить, что расчеты по указанным теоретическим моделям можно осуществлять или вручную, или в </a:t>
            </a:r>
            <a:r>
              <a:rPr lang="en-US" b="1" dirty="0">
                <a:solidFill>
                  <a:schemeClr val="bg1"/>
                </a:solidFill>
              </a:rPr>
              <a:t>excel.</a:t>
            </a:r>
            <a:endParaRPr lang="ru-RU" b="1" dirty="0">
              <a:solidFill>
                <a:schemeClr val="bg1"/>
              </a:solidFill>
            </a:endParaRPr>
          </a:p>
        </p:txBody>
      </p:sp>
      <p:sp>
        <p:nvSpPr>
          <p:cNvPr id="9" name="TextBox 8">
            <a:extLst>
              <a:ext uri="{FF2B5EF4-FFF2-40B4-BE49-F238E27FC236}">
                <a16:creationId xmlns:a16="http://schemas.microsoft.com/office/drawing/2014/main" id="{3AA67C7A-5FDD-474A-ACEF-0043C67B67D4}"/>
              </a:ext>
            </a:extLst>
          </p:cNvPr>
          <p:cNvSpPr txBox="1"/>
          <p:nvPr/>
        </p:nvSpPr>
        <p:spPr>
          <a:xfrm>
            <a:off x="860489" y="2625477"/>
            <a:ext cx="4598504" cy="646331"/>
          </a:xfrm>
          <a:prstGeom prst="rect">
            <a:avLst/>
          </a:prstGeom>
          <a:noFill/>
        </p:spPr>
        <p:txBody>
          <a:bodyPr wrap="square" rtlCol="0">
            <a:spAutoFit/>
          </a:bodyPr>
          <a:lstStyle/>
          <a:p>
            <a:r>
              <a:rPr lang="ru-RU" sz="2800" dirty="0">
                <a:solidFill>
                  <a:schemeClr val="bg1"/>
                </a:solidFill>
                <a:effectLst>
                  <a:outerShdw blurRad="38100" dist="38100" dir="2700000" algn="tl">
                    <a:srgbClr val="000000">
                      <a:alpha val="43137"/>
                    </a:srgbClr>
                  </a:outerShdw>
                </a:effectLst>
              </a:rPr>
              <a:t>Теоретическая модель </a:t>
            </a:r>
            <a:r>
              <a:rPr lang="ru-RU" sz="3600" dirty="0">
                <a:solidFill>
                  <a:schemeClr val="bg1"/>
                </a:solidFill>
                <a:effectLst>
                  <a:outerShdw blurRad="38100" dist="38100" dir="2700000" algn="tl">
                    <a:srgbClr val="000000">
                      <a:alpha val="43137"/>
                    </a:srgbClr>
                  </a:outerShdw>
                </a:effectLst>
                <a:sym typeface="Wingdings" panose="05000000000000000000" pitchFamily="2" charset="2"/>
              </a:rPr>
              <a:t></a:t>
            </a:r>
            <a:endParaRPr lang="ru-RU" sz="3600" dirty="0">
              <a:solidFill>
                <a:schemeClr val="bg1"/>
              </a:solidFill>
              <a:effectLst>
                <a:outerShdw blurRad="38100" dist="38100" dir="2700000" algn="tl">
                  <a:srgbClr val="000000">
                    <a:alpha val="43137"/>
                  </a:srgbClr>
                </a:outerShdw>
              </a:effectLst>
            </a:endParaRPr>
          </a:p>
        </p:txBody>
      </p:sp>
      <p:sp>
        <p:nvSpPr>
          <p:cNvPr id="15" name="TextBox 14">
            <a:extLst>
              <a:ext uri="{FF2B5EF4-FFF2-40B4-BE49-F238E27FC236}">
                <a16:creationId xmlns:a16="http://schemas.microsoft.com/office/drawing/2014/main" id="{E040044C-9F31-41D3-966D-B83DFA9ECC40}"/>
              </a:ext>
            </a:extLst>
          </p:cNvPr>
          <p:cNvSpPr txBox="1"/>
          <p:nvPr/>
        </p:nvSpPr>
        <p:spPr>
          <a:xfrm>
            <a:off x="829900" y="2283248"/>
            <a:ext cx="4598504" cy="646331"/>
          </a:xfrm>
          <a:prstGeom prst="rect">
            <a:avLst/>
          </a:prstGeom>
          <a:noFill/>
        </p:spPr>
        <p:txBody>
          <a:bodyPr wrap="square" rtlCol="0">
            <a:spAutoFit/>
          </a:bodyPr>
          <a:lstStyle/>
          <a:p>
            <a:r>
              <a:rPr lang="ru-RU" sz="2800" dirty="0">
                <a:solidFill>
                  <a:schemeClr val="bg1"/>
                </a:solidFill>
                <a:effectLst>
                  <a:outerShdw blurRad="38100" dist="38100" dir="2700000" algn="tl">
                    <a:srgbClr val="000000">
                      <a:alpha val="43137"/>
                    </a:srgbClr>
                  </a:outerShdw>
                </a:effectLst>
              </a:rPr>
              <a:t>Теоретическая модель </a:t>
            </a:r>
            <a:r>
              <a:rPr lang="ru-RU" sz="3600" dirty="0">
                <a:solidFill>
                  <a:schemeClr val="bg1"/>
                </a:solidFill>
                <a:effectLst>
                  <a:outerShdw blurRad="38100" dist="38100" dir="2700000" algn="tl">
                    <a:srgbClr val="000000">
                      <a:alpha val="43137"/>
                    </a:srgbClr>
                  </a:outerShdw>
                </a:effectLst>
                <a:sym typeface="Wingdings" panose="05000000000000000000" pitchFamily="2" charset="2"/>
              </a:rPr>
              <a:t></a:t>
            </a:r>
            <a:endParaRPr lang="ru-RU" sz="3600" dirty="0">
              <a:solidFill>
                <a:schemeClr val="bg1"/>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C5861FAB-FB4F-4248-B3A4-DCEE2FAD8790}"/>
              </a:ext>
            </a:extLst>
          </p:cNvPr>
          <p:cNvSpPr txBox="1"/>
          <p:nvPr/>
        </p:nvSpPr>
        <p:spPr>
          <a:xfrm>
            <a:off x="905744" y="3019611"/>
            <a:ext cx="4598504" cy="646331"/>
          </a:xfrm>
          <a:prstGeom prst="rect">
            <a:avLst/>
          </a:prstGeom>
          <a:noFill/>
        </p:spPr>
        <p:txBody>
          <a:bodyPr wrap="square" rtlCol="0">
            <a:spAutoFit/>
          </a:bodyPr>
          <a:lstStyle/>
          <a:p>
            <a:r>
              <a:rPr lang="ru-RU" sz="2800" dirty="0">
                <a:solidFill>
                  <a:srgbClr val="FF0000"/>
                </a:solidFill>
                <a:effectLst>
                  <a:outerShdw blurRad="38100" dist="38100" dir="2700000" algn="tl">
                    <a:srgbClr val="000000">
                      <a:alpha val="43137"/>
                    </a:srgbClr>
                  </a:outerShdw>
                </a:effectLst>
              </a:rPr>
              <a:t>Эмпирическая модель </a:t>
            </a:r>
            <a:r>
              <a:rPr lang="ru-RU" sz="3600" dirty="0">
                <a:solidFill>
                  <a:srgbClr val="FF0000"/>
                </a:solidFill>
                <a:effectLst>
                  <a:outerShdw blurRad="38100" dist="38100" dir="2700000" algn="tl">
                    <a:srgbClr val="000000">
                      <a:alpha val="43137"/>
                    </a:srgbClr>
                  </a:outerShdw>
                </a:effectLst>
                <a:sym typeface="Wingdings" panose="05000000000000000000" pitchFamily="2" charset="2"/>
              </a:rPr>
              <a:t></a:t>
            </a:r>
            <a:endParaRPr lang="ru-RU" sz="3600" dirty="0">
              <a:solidFill>
                <a:srgbClr val="FF0000"/>
              </a:solidFill>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E1DD7229-46C4-4FC8-9B4F-ABBAE7834C49}"/>
              </a:ext>
            </a:extLst>
          </p:cNvPr>
          <p:cNvSpPr txBox="1"/>
          <p:nvPr/>
        </p:nvSpPr>
        <p:spPr>
          <a:xfrm>
            <a:off x="829900" y="3640692"/>
            <a:ext cx="4598504" cy="646331"/>
          </a:xfrm>
          <a:prstGeom prst="rect">
            <a:avLst/>
          </a:prstGeom>
          <a:noFill/>
        </p:spPr>
        <p:txBody>
          <a:bodyPr wrap="square" rtlCol="0">
            <a:spAutoFit/>
          </a:bodyPr>
          <a:lstStyle/>
          <a:p>
            <a:r>
              <a:rPr lang="ru-RU" sz="2800" dirty="0">
                <a:solidFill>
                  <a:srgbClr val="FF0000"/>
                </a:solidFill>
                <a:effectLst>
                  <a:outerShdw blurRad="38100" dist="38100" dir="2700000" algn="tl">
                    <a:srgbClr val="000000">
                      <a:alpha val="43137"/>
                    </a:srgbClr>
                  </a:outerShdw>
                </a:effectLst>
              </a:rPr>
              <a:t>Эмпирическая модель </a:t>
            </a:r>
            <a:r>
              <a:rPr lang="ru-RU" sz="3600" dirty="0">
                <a:solidFill>
                  <a:srgbClr val="FF0000"/>
                </a:solidFill>
                <a:effectLst>
                  <a:outerShdw blurRad="38100" dist="38100" dir="2700000" algn="tl">
                    <a:srgbClr val="000000">
                      <a:alpha val="43137"/>
                    </a:srgbClr>
                  </a:outerShdw>
                </a:effectLst>
                <a:sym typeface="Wingdings" panose="05000000000000000000" pitchFamily="2" charset="2"/>
              </a:rPr>
              <a:t></a:t>
            </a:r>
            <a:endParaRPr lang="ru-RU"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93732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ace10e6-8c8a-46b5-9435-807f619c65c5"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A706F7C99D028488A5D44A810E7A59A" ma:contentTypeVersion="19" ma:contentTypeDescription="Create a new document." ma:contentTypeScope="" ma:versionID="5a53b92058573e536a29bd1033a1035e">
  <xsd:schema xmlns:xsd="http://www.w3.org/2001/XMLSchema" xmlns:xs="http://www.w3.org/2001/XMLSchema" xmlns:p="http://schemas.microsoft.com/office/2006/metadata/properties" xmlns:ns3="a309f290-8663-4c38-8532-09da0148ecff" xmlns:ns4="ba895af3-1b5e-489e-85f0-08748f2f01d7" targetNamespace="http://schemas.microsoft.com/office/2006/metadata/properties" ma:root="true" ma:fieldsID="cbb1372f002da743e515d26e8291c645" ns3:_="" ns4:_="">
    <xsd:import namespace="a309f290-8663-4c38-8532-09da0148ecff"/>
    <xsd:import namespace="ba895af3-1b5e-489e-85f0-08748f2f01d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9f290-8663-4c38-8532-09da0148ec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895af3-1b5e-489e-85f0-08748f2f01d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E61156-C3FB-4182-937B-3D3E2D6ADF97}">
  <ds:schemaRefs>
    <ds:schemaRef ds:uri="Microsoft.SharePoint.Taxonomy.ContentTypeSync"/>
  </ds:schemaRefs>
</ds:datastoreItem>
</file>

<file path=customXml/itemProps2.xml><?xml version="1.0" encoding="utf-8"?>
<ds:datastoreItem xmlns:ds="http://schemas.openxmlformats.org/officeDocument/2006/customXml" ds:itemID="{A104B602-27E1-427D-B48D-7E1F699DCC13}">
  <ds:schemaRefs>
    <ds:schemaRef ds:uri="http://schemas.microsoft.com/sharepoint/v3/contenttype/forms"/>
  </ds:schemaRefs>
</ds:datastoreItem>
</file>

<file path=customXml/itemProps3.xml><?xml version="1.0" encoding="utf-8"?>
<ds:datastoreItem xmlns:ds="http://schemas.openxmlformats.org/officeDocument/2006/customXml" ds:itemID="{3D1792B6-F592-48E6-89FC-B7677BA5D151}">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309f290-8663-4c38-8532-09da0148ecff"/>
    <ds:schemaRef ds:uri="http://purl.org/dc/elements/1.1/"/>
    <ds:schemaRef ds:uri="ba895af3-1b5e-489e-85f0-08748f2f01d7"/>
    <ds:schemaRef ds:uri="http://www.w3.org/XML/1998/namespace"/>
    <ds:schemaRef ds:uri="http://purl.org/dc/dcmitype/"/>
  </ds:schemaRefs>
</ds:datastoreItem>
</file>

<file path=customXml/itemProps4.xml><?xml version="1.0" encoding="utf-8"?>
<ds:datastoreItem xmlns:ds="http://schemas.openxmlformats.org/officeDocument/2006/customXml" ds:itemID="{03CC3964-8B53-4E85-88AB-008AE179B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9f290-8663-4c38-8532-09da0148ecff"/>
    <ds:schemaRef ds:uri="ba895af3-1b5e-489e-85f0-08748f2f01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677</TotalTime>
  <Words>1503</Words>
  <Application>Microsoft Office PowerPoint</Application>
  <PresentationFormat>Широкоэкранный</PresentationFormat>
  <Paragraphs>484</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Arial Black</vt:lpstr>
      <vt:lpstr>Arial Cyr</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Харькин</dc:creator>
  <cp:lastModifiedBy>Oxana Kharkina</cp:lastModifiedBy>
  <cp:revision>52</cp:revision>
  <dcterms:created xsi:type="dcterms:W3CDTF">2022-01-10T10:13:50Z</dcterms:created>
  <dcterms:modified xsi:type="dcterms:W3CDTF">2022-08-15T08:04:08Z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0x010100AA706F7C99D028488A5D44A810E7A59A</vt:lpwstr>
  </property>
</Properties>
</file>